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ssistant"/>
      <p:regular r:id="rId24"/>
      <p:bold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Helvetica Neue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YtdA6Ok6i/eBorfOzNUboVIJh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ssistant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font" Target="fonts/Assistant-bold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5 students per group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7b3441e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37b3441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7b3441e6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37b3441e6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74" name="Google Shape;274;p1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students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Discuss the ground rules with students and stress on the importance of them being followed throughout the class.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7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7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17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5" name="Google Shape;125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29" name="Google Shape;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" name="Google Shape;3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9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" name="Google Shape;38;p20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39" name="Google Shape;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" name="Google Shape;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20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45" name="Google Shape;45;p20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46" name="Google Shape;46;p20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3" name="Google Shape;5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" name="Google Shape;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4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9" name="Google Shape;5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0" name="Google Shape;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1" name="Google Shape;6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5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5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7" name="Google Shape;6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" name="Google Shape;7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3" name="Google Shape;7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75" name="Google Shape;75;p3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76" name="Google Shape;76;p3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77" name="Google Shape;77;p3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78" name="Google Shape;78;p3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athigon.org/polypa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jp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thigon.org/polypad" TargetMode="Externa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>
            <p:ph type="ctrTitle"/>
          </p:nvPr>
        </p:nvSpPr>
        <p:spPr>
          <a:xfrm>
            <a:off x="4318950" y="596975"/>
            <a:ext cx="43833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Factor Fiesta!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687"/>
              <a:t>Unlocking the secrets of prime numbers!</a:t>
            </a:r>
            <a:endParaRPr sz="1687"/>
          </a:p>
        </p:txBody>
      </p:sp>
      <p:sp>
        <p:nvSpPr>
          <p:cNvPr id="141" name="Google Shape;141;p1"/>
          <p:cNvSpPr txBox="1"/>
          <p:nvPr>
            <p:ph idx="1" type="subTitle"/>
          </p:nvPr>
        </p:nvSpPr>
        <p:spPr>
          <a:xfrm>
            <a:off x="4914900" y="2133600"/>
            <a:ext cx="31914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60 minutes </a:t>
            </a:r>
            <a:endParaRPr sz="2000"/>
          </a:p>
        </p:txBody>
      </p:sp>
      <p:pic>
        <p:nvPicPr>
          <p:cNvPr id="142" name="Google Shape;14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617" r="10617" t="0"/>
          <a:stretch/>
        </p:blipFill>
        <p:spPr>
          <a:xfrm>
            <a:off x="666750" y="671525"/>
            <a:ext cx="3474600" cy="349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title"/>
          </p:nvPr>
        </p:nvSpPr>
        <p:spPr>
          <a:xfrm>
            <a:off x="950600" y="539250"/>
            <a:ext cx="6410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2444"/>
              <a:t>Rules</a:t>
            </a:r>
            <a:endParaRPr sz="2444"/>
          </a:p>
        </p:txBody>
      </p:sp>
      <p:sp>
        <p:nvSpPr>
          <p:cNvPr id="215" name="Google Shape;215;p10"/>
          <p:cNvSpPr txBox="1"/>
          <p:nvPr>
            <p:ph idx="1" type="body"/>
          </p:nvPr>
        </p:nvSpPr>
        <p:spPr>
          <a:xfrm>
            <a:off x="615950" y="1423800"/>
            <a:ext cx="7079400" cy="22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Fo</a:t>
            </a:r>
            <a:r>
              <a:rPr lang="en" sz="2000">
                <a:solidFill>
                  <a:schemeClr val="dk1"/>
                </a:solidFill>
              </a:rPr>
              <a:t>rm groups of three.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Let your teacher guide you on how to use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Mathigon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Raise your hand if you have any doubts.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Keep track of time!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Let’s Collaborate! </a:t>
            </a:r>
            <a:endParaRPr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552575"/>
            <a:ext cx="3013975" cy="30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6666" r="-16666" t="0"/>
          <a:stretch/>
        </p:blipFill>
        <p:spPr>
          <a:xfrm>
            <a:off x="810200" y="1724637"/>
            <a:ext cx="1792800" cy="134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3675588" y="1724637"/>
            <a:ext cx="1792800" cy="134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-16666" r="-16666" t="0"/>
          <a:stretch/>
        </p:blipFill>
        <p:spPr>
          <a:xfrm>
            <a:off x="6541000" y="1724637"/>
            <a:ext cx="1792800" cy="134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1" name="Google Shape;231;p12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 members to stick to their tasks!</a:t>
            </a:r>
            <a:endParaRPr/>
          </a:p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</p:txBody>
      </p:sp>
      <p:sp>
        <p:nvSpPr>
          <p:cNvPr id="232" name="Google Shape;232;p12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233" name="Google Shape;233;p12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Collect materials and tools from the teacher. </a:t>
            </a:r>
            <a:endParaRPr/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Ensure team members are using them properly. </a:t>
            </a:r>
            <a:endParaRPr/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Return when you are done!</a:t>
            </a:r>
            <a:endParaRPr/>
          </a:p>
        </p:txBody>
      </p:sp>
      <p:sp>
        <p:nvSpPr>
          <p:cNvPr id="234" name="Google Shape;234;p12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235" name="Google Shape;235;p12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0"/>
              <a:t>Keep track of time! Check the timer every few mins.  Help team members to complete the task on time. </a:t>
            </a:r>
            <a:endParaRPr/>
          </a:p>
        </p:txBody>
      </p:sp>
      <p:sp>
        <p:nvSpPr>
          <p:cNvPr id="236" name="Google Shape;236;p12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237" name="Google Shape;237;p12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Team Roles</a:t>
            </a:r>
            <a:endParaRPr/>
          </a:p>
        </p:txBody>
      </p:sp>
      <p:sp>
        <p:nvSpPr>
          <p:cNvPr id="238" name="Google Shape;23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7b3441e6a_0_0"/>
          <p:cNvSpPr txBox="1"/>
          <p:nvPr>
            <p:ph type="title"/>
          </p:nvPr>
        </p:nvSpPr>
        <p:spPr>
          <a:xfrm>
            <a:off x="950600" y="539250"/>
            <a:ext cx="6410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/>
              <a:t>Try it out!</a:t>
            </a:r>
            <a:endParaRPr b="0" sz="2444"/>
          </a:p>
        </p:txBody>
      </p:sp>
      <p:sp>
        <p:nvSpPr>
          <p:cNvPr id="244" name="Google Shape;244;g237b3441e6a_0_0"/>
          <p:cNvSpPr txBox="1"/>
          <p:nvPr>
            <p:ph idx="1" type="body"/>
          </p:nvPr>
        </p:nvSpPr>
        <p:spPr>
          <a:xfrm>
            <a:off x="430700" y="1164838"/>
            <a:ext cx="46938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45" name="Google Shape;245;g237b3441e6a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g237b3441e6a_0_0"/>
          <p:cNvPicPr preferRelativeResize="0"/>
          <p:nvPr/>
        </p:nvPicPr>
        <p:blipFill rotWithShape="1">
          <a:blip r:embed="rId3">
            <a:alphaModFix/>
          </a:blip>
          <a:srcRect b="16424" l="0" r="6085" t="15957"/>
          <a:stretch/>
        </p:blipFill>
        <p:spPr>
          <a:xfrm>
            <a:off x="1567075" y="1645848"/>
            <a:ext cx="5311650" cy="21499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47" name="Google Shape;247;g237b3441e6a_0_0"/>
          <p:cNvSpPr txBox="1"/>
          <p:nvPr/>
        </p:nvSpPr>
        <p:spPr>
          <a:xfrm>
            <a:off x="1370350" y="4120000"/>
            <a:ext cx="570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ssistant"/>
                <a:ea typeface="Assistant"/>
                <a:cs typeface="Assistant"/>
                <a:sym typeface="Assistant"/>
              </a:rPr>
              <a:t>Can you split 16 to find out its factors?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7b3441e6a_0_17"/>
          <p:cNvSpPr txBox="1"/>
          <p:nvPr>
            <p:ph type="title"/>
          </p:nvPr>
        </p:nvSpPr>
        <p:spPr>
          <a:xfrm>
            <a:off x="950600" y="539250"/>
            <a:ext cx="6410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None/>
            </a:pPr>
            <a:r>
              <a:rPr lang="en"/>
              <a:t>Try it out!</a:t>
            </a:r>
            <a:endParaRPr b="0" sz="2444"/>
          </a:p>
        </p:txBody>
      </p:sp>
      <p:sp>
        <p:nvSpPr>
          <p:cNvPr id="253" name="Google Shape;253;g237b3441e6a_0_17"/>
          <p:cNvSpPr txBox="1"/>
          <p:nvPr>
            <p:ph idx="1" type="body"/>
          </p:nvPr>
        </p:nvSpPr>
        <p:spPr>
          <a:xfrm>
            <a:off x="430700" y="1164838"/>
            <a:ext cx="46938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4" name="Google Shape;254;g237b3441e6a_0_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g237b3441e6a_0_17"/>
          <p:cNvPicPr preferRelativeResize="0"/>
          <p:nvPr/>
        </p:nvPicPr>
        <p:blipFill rotWithShape="1">
          <a:blip r:embed="rId3">
            <a:alphaModFix/>
          </a:blip>
          <a:srcRect b="14017" l="0" r="0" t="14024"/>
          <a:stretch/>
        </p:blipFill>
        <p:spPr>
          <a:xfrm>
            <a:off x="1567075" y="1645848"/>
            <a:ext cx="5311651" cy="214995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56" name="Google Shape;256;g237b3441e6a_0_17"/>
          <p:cNvSpPr txBox="1"/>
          <p:nvPr/>
        </p:nvSpPr>
        <p:spPr>
          <a:xfrm>
            <a:off x="1370350" y="4120000"/>
            <a:ext cx="5705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ssistant"/>
                <a:ea typeface="Assistant"/>
                <a:cs typeface="Assistant"/>
                <a:sym typeface="Assistant"/>
              </a:rPr>
              <a:t>Now, you can see that two of its factors are 8 and 2, can you split it to find one more factors?</a:t>
            </a:r>
            <a:endParaRPr sz="25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>
            <p:ph idx="1" type="body"/>
          </p:nvPr>
        </p:nvSpPr>
        <p:spPr>
          <a:xfrm>
            <a:off x="1235775" y="925350"/>
            <a:ext cx="57687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2300">
                <a:solidFill>
                  <a:schemeClr val="dk1"/>
                </a:solidFill>
              </a:rPr>
              <a:t>Reflection </a:t>
            </a:r>
            <a:endParaRPr b="1" sz="23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What strategies did you use to find factors of the numbers?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Did you notice any relationships between the numbers and their factors?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Do you think using virtual manipulatives made the activity easier and more interesting?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62" name="Google Shape;26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>
            <p:ph type="title"/>
          </p:nvPr>
        </p:nvSpPr>
        <p:spPr>
          <a:xfrm>
            <a:off x="1624550" y="48452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Prime Detectives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88"/>
              <a:buNone/>
            </a:pPr>
            <a:r>
              <a:rPr b="0" lang="en" sz="2444"/>
              <a:t>15 minutes</a:t>
            </a:r>
            <a:endParaRPr b="0" sz="2444"/>
          </a:p>
        </p:txBody>
      </p:sp>
      <p:sp>
        <p:nvSpPr>
          <p:cNvPr id="268" name="Google Shape;268;p14"/>
          <p:cNvSpPr txBox="1"/>
          <p:nvPr>
            <p:ph idx="1" type="body"/>
          </p:nvPr>
        </p:nvSpPr>
        <p:spPr>
          <a:xfrm>
            <a:off x="1004150" y="1553288"/>
            <a:ext cx="69174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lang="en" sz="2300">
                <a:solidFill>
                  <a:schemeClr val="dk1"/>
                </a:solidFill>
              </a:rPr>
              <a:t>Rules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Numbers from 1-50 will be randomly called out.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If it is a prime number, raise your hands.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If it is not, fold your hands. 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404674"/>
            <a:ext cx="1506148" cy="19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6" name="Google Shape;2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7" name="Google Shape;2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8" name="Google Shape;2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9" name="Google Shape;27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5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7825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●"/>
            </a:pPr>
            <a:r>
              <a:rPr lang="en" sz="2350">
                <a:solidFill>
                  <a:schemeClr val="dk1"/>
                </a:solidFill>
              </a:rPr>
              <a:t>Identify prime numbers</a:t>
            </a:r>
            <a:endParaRPr sz="2350">
              <a:solidFill>
                <a:schemeClr val="dk1"/>
              </a:solidFill>
            </a:endParaRPr>
          </a:p>
          <a:p>
            <a:pPr indent="-377825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●"/>
            </a:pPr>
            <a:r>
              <a:rPr lang="en" sz="2350">
                <a:solidFill>
                  <a:schemeClr val="dk1"/>
                </a:solidFill>
              </a:rPr>
              <a:t>Understand factors </a:t>
            </a:r>
            <a:endParaRPr sz="2350">
              <a:solidFill>
                <a:schemeClr val="dk1"/>
              </a:solidFill>
            </a:endParaRPr>
          </a:p>
          <a:p>
            <a:pPr indent="-377825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●"/>
            </a:pPr>
            <a:r>
              <a:rPr lang="en" sz="2350">
                <a:solidFill>
                  <a:schemeClr val="dk1"/>
                </a:solidFill>
              </a:rPr>
              <a:t>Use virtual manipulatives to derive factors of numbers</a:t>
            </a:r>
            <a:endParaRPr sz="2350">
              <a:solidFill>
                <a:schemeClr val="dk1"/>
              </a:solidFill>
            </a:endParaRPr>
          </a:p>
          <a:p>
            <a:pPr indent="-377825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●"/>
            </a:pPr>
            <a:r>
              <a:rPr lang="en" sz="2350">
                <a:solidFill>
                  <a:schemeClr val="dk1"/>
                </a:solidFill>
              </a:rPr>
              <a:t>Differentiate between prime and composite numbers</a:t>
            </a:r>
            <a:endParaRPr sz="2350">
              <a:solidFill>
                <a:schemeClr val="dk1"/>
              </a:solidFill>
            </a:endParaRPr>
          </a:p>
        </p:txBody>
      </p:sp>
      <p:sp>
        <p:nvSpPr>
          <p:cNvPr id="149" name="Google Shape;14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Ground Rules</a:t>
            </a:r>
            <a:endParaRPr/>
          </a:p>
        </p:txBody>
      </p:sp>
      <p:pic>
        <p:nvPicPr>
          <p:cNvPr id="155" name="Google Shape;155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723" l="-22557" r="-21762" t="-4513"/>
          <a:stretch/>
        </p:blipFill>
        <p:spPr>
          <a:xfrm>
            <a:off x="2796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6" name="Google Shape;156;p3"/>
          <p:cNvSpPr txBox="1"/>
          <p:nvPr>
            <p:ph idx="1" type="body"/>
          </p:nvPr>
        </p:nvSpPr>
        <p:spPr>
          <a:xfrm>
            <a:off x="2844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50">
                <a:solidFill>
                  <a:schemeClr val="dk1"/>
                </a:solidFill>
              </a:rPr>
              <a:t>Be respectful of one another. Listen to your teammates.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57" name="Google Shape;157;p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-16666" r="-16666" t="0"/>
          <a:stretch/>
        </p:blipFill>
        <p:spPr>
          <a:xfrm>
            <a:off x="24974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8" name="Google Shape;158;p3"/>
          <p:cNvSpPr txBox="1"/>
          <p:nvPr>
            <p:ph idx="4294967295" type="subTitle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42857"/>
              <a:buFont typeface="Assistan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Raise your hand if you have anything to share.</a:t>
            </a:r>
            <a:endParaRPr b="0" i="0" sz="2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42857"/>
              <a:buFont typeface="Assistant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9" name="Google Shape;159;p3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-3374" l="-21614" r="-21242" t="-3748"/>
          <a:stretch/>
        </p:blipFill>
        <p:spPr>
          <a:xfrm>
            <a:off x="471532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0" name="Google Shape;160;p3"/>
          <p:cNvSpPr txBox="1"/>
          <p:nvPr>
            <p:ph idx="4294967295" type="subTitle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b="0" i="0" lang="en" sz="165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Listen attentively and follow instructions.</a:t>
            </a:r>
            <a:endParaRPr b="0" i="0" sz="16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61" name="Google Shape;161;p3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-1577" l="-18774" r="-18774" t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2" name="Google Shape;162;p3"/>
          <p:cNvSpPr txBox="1"/>
          <p:nvPr>
            <p:ph idx="4294967295" type="subTitle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b="0" i="0" lang="en" sz="165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tasks in given time</a:t>
            </a:r>
            <a:endParaRPr b="0" i="0" sz="165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3" name="Google Shape;163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title"/>
          </p:nvPr>
        </p:nvSpPr>
        <p:spPr>
          <a:xfrm>
            <a:off x="1562600" y="62932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Pizza Party!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8888"/>
              <a:buNone/>
            </a:pPr>
            <a:r>
              <a:rPr b="0" lang="en" sz="2400"/>
              <a:t>15 minutes</a:t>
            </a:r>
            <a:endParaRPr b="0" sz="2400"/>
          </a:p>
        </p:txBody>
      </p:sp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504100" y="1482375"/>
            <a:ext cx="53898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Imagine that you are hosting a pizza party and you have a large pizza with 8 slices.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However, you are not sure of how many of your friends will be coming to the party.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In how many different ways can you divide the pizza so that each friend gets an equal number of slices?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Write the equations in your notebook.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70" name="Google Shape;17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275" y="1565275"/>
            <a:ext cx="2067799" cy="25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1562600" y="62932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Pizza Party!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8888"/>
              <a:buNone/>
            </a:pPr>
            <a:r>
              <a:rPr b="0" lang="en" sz="2400"/>
              <a:t>15 minutes</a:t>
            </a:r>
            <a:endParaRPr b="0" sz="2400"/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504100" y="1482375"/>
            <a:ext cx="53898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chemeClr val="dk1"/>
                </a:solidFill>
              </a:rPr>
              <a:t>The possible situations are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AutoNum type="arabicPeriod"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friends get 1 slice each </a:t>
            </a:r>
            <a:r>
              <a:rPr b="1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÷ 1 = 8)</a:t>
            </a:r>
            <a:endParaRPr b="1"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AutoNum type="arabicPeriod"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 friends get 2 slices each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÷ 2 = 4)</a:t>
            </a: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AutoNum type="arabicPeriod"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 friends get 4 slices each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÷ 4 = 2)</a:t>
            </a:r>
            <a:endParaRPr b="1"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AutoNum type="arabicPeriod"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Everyone cancels and you get to eat the whole pizza by yourself!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1"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÷ 8 = 1)</a:t>
            </a:r>
            <a:endParaRPr b="1"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many equations did you get right?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275" y="1565275"/>
            <a:ext cx="2067799" cy="25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1616175" y="3435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are factors?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6553"/>
              <a:buNone/>
            </a:pPr>
            <a:r>
              <a:t/>
            </a:r>
            <a:endParaRPr b="0" sz="1887"/>
          </a:p>
        </p:txBody>
      </p:sp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1616175" y="978850"/>
            <a:ext cx="5389800" cy="4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The different ways of dividing the pizza represent the factors of the total number of slices.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So, for a pizza with 8 slices, the factors (the number of slices) are 1,2,4, and 8 because these are the ways in which the pizza can be divided evenly.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So, just like with pizza slices, factors are numbers, which can divide another number evenly without any leftovers!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1616175" y="3435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Pizza Party!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6553"/>
              <a:buNone/>
            </a:pPr>
            <a:r>
              <a:t/>
            </a:r>
            <a:endParaRPr b="0" sz="1887"/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406475" y="1396300"/>
            <a:ext cx="5389800" cy="4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Now, imagine another pizza party. However, this time, your dog or your cat had snuck one slice of pizza and you have 7 slices but 4 friends.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You want to share the pizza in a way that each person has an equal number of slices.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900">
                <a:solidFill>
                  <a:schemeClr val="dk1"/>
                </a:solidFill>
              </a:rPr>
              <a:t>Do you think it is possible for each friend to have an equal number of slices? If not, why?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275" y="1565275"/>
            <a:ext cx="2067799" cy="25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1616175" y="3435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Prime Numbers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6553"/>
              <a:buNone/>
            </a:pPr>
            <a:r>
              <a:t/>
            </a:r>
            <a:endParaRPr b="0" sz="1887"/>
          </a:p>
        </p:txBody>
      </p:sp>
      <p:sp>
        <p:nvSpPr>
          <p:cNvPr id="200" name="Google Shape;200;p8"/>
          <p:cNvSpPr txBox="1"/>
          <p:nvPr>
            <p:ph idx="1" type="body"/>
          </p:nvPr>
        </p:nvSpPr>
        <p:spPr>
          <a:xfrm>
            <a:off x="1497275" y="1125975"/>
            <a:ext cx="53898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You cannot split the 7 slices into smaller equal groups because 7 is a prime number.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A prime number is a special type of number that has only two factors (1 and itself)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When you try to divide a prime number by any other number, there will always be a remainder (leftover slices of pizza)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So, a prime number like 7 can only be divided into 2 groups (1 and 7), with no leftovers.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950600" y="539250"/>
            <a:ext cx="6410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Factor Fiesta with Mathigon!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88"/>
              <a:buNone/>
            </a:pPr>
            <a:r>
              <a:rPr b="0" lang="en" sz="2444"/>
              <a:t>30 minutes</a:t>
            </a:r>
            <a:endParaRPr b="0" sz="2444"/>
          </a:p>
        </p:txBody>
      </p:sp>
      <p:sp>
        <p:nvSpPr>
          <p:cNvPr id="207" name="Google Shape;207;p9"/>
          <p:cNvSpPr txBox="1"/>
          <p:nvPr>
            <p:ph idx="1" type="body"/>
          </p:nvPr>
        </p:nvSpPr>
        <p:spPr>
          <a:xfrm>
            <a:off x="595300" y="1321650"/>
            <a:ext cx="75009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chemeClr val="dk1"/>
                </a:solidFill>
              </a:rPr>
              <a:t>Let us find factors for all numbers ranging from 1 to 50 using virtual manipulatives offered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Mathigon</a:t>
            </a:r>
            <a:r>
              <a:rPr lang="en" sz="2000">
                <a:solidFill>
                  <a:schemeClr val="dk1"/>
                </a:solidFill>
              </a:rPr>
              <a:t>. 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b="11774" l="0" r="0" t="11766"/>
          <a:stretch/>
        </p:blipFill>
        <p:spPr>
          <a:xfrm>
            <a:off x="0" y="2571750"/>
            <a:ext cx="2381224" cy="2577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