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elvetica Neue Light" panose="020B0604020202020204" charset="0"/>
      <p:regular r:id="rId34"/>
      <p:bold r:id="rId35"/>
      <p:italic r:id="rId36"/>
      <p:boldItalic r:id="rId37"/>
    </p:embeddedFont>
    <p:embeddedFont>
      <p:font typeface="Helvetica Neue" panose="020B0604020202020204" charset="0"/>
      <p:regular r:id="rId38"/>
      <p:bold r:id="rId39"/>
      <p:italic r:id="rId40"/>
      <p:boldItalic r:id="rId41"/>
    </p:embeddedFont>
    <p:embeddedFont>
      <p:font typeface="Assistant" panose="020B0604020202020204" charset="-79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8rEB2O2+6TCJmZpF0Q0tu3T1Fk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rence Tan Wei Ting" initials="" lastIdx="19" clrIdx="0"/>
  <p:cmAuthor id="1" name="Nitesh Sardar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ACE56E-8B27-4904-916D-4F1F3D0DF4D0}">
  <a:tblStyle styleId="{9DACE56E-8B27-4904-916D-4F1F3D0DF4D0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EEEF"/>
          </a:solidFill>
        </a:fill>
      </a:tcStyle>
    </a:wholeTbl>
    <a:band1H>
      <a:tcTxStyle/>
      <a:tcStyle>
        <a:tcBdr/>
        <a:fill>
          <a:solidFill>
            <a:srgbClr val="D5DBD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5DBD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b8a47b65d0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2b8a47b65d0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b9547be76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2b9547be76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Begin by sharing the overview. Apprise students of the tasks they’d accomplish in the class.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571500"/>
            <a:ext cx="2743200" cy="1543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3:notes"/>
          <p:cNvSpPr txBox="1">
            <a:spLocks noGrp="1"/>
          </p:cNvSpPr>
          <p:nvPr>
            <p:ph type="body" idx="1"/>
          </p:nvPr>
        </p:nvSpPr>
        <p:spPr>
          <a:xfrm>
            <a:off x="457200" y="2200275"/>
            <a:ext cx="3657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900"/>
          </a:p>
        </p:txBody>
      </p:sp>
      <p:sp>
        <p:nvSpPr>
          <p:cNvPr id="335" name="Google Shape;335;p23:notes"/>
          <p:cNvSpPr txBox="1">
            <a:spLocks noGrp="1"/>
          </p:cNvSpPr>
          <p:nvPr>
            <p:ph type="sldNum" idx="12"/>
          </p:nvPr>
        </p:nvSpPr>
        <p:spPr>
          <a:xfrm>
            <a:off x="2589742" y="4342607"/>
            <a:ext cx="19812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5875" tIns="27925" rIns="55875" bIns="279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3a04c53e2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23a04c53e2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Discuss the ground rules with learners and stress on the importance of them being followed throughout the class.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6750617e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26750617e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6750617ee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26750617ee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6150" y="4257675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5"/>
          <p:cNvSpPr/>
          <p:nvPr/>
        </p:nvSpPr>
        <p:spPr>
          <a:xfrm>
            <a:off x="7393517" y="4700600"/>
            <a:ext cx="1399200" cy="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1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5"/>
          <p:cNvSpPr txBox="1">
            <a:spLocks noGrp="1"/>
          </p:cNvSpPr>
          <p:nvPr>
            <p:ph type="ctrTitle"/>
          </p:nvPr>
        </p:nvSpPr>
        <p:spPr>
          <a:xfrm>
            <a:off x="4914900" y="671525"/>
            <a:ext cx="3095700" cy="1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ubTitle" idx="1"/>
          </p:nvPr>
        </p:nvSpPr>
        <p:spPr>
          <a:xfrm>
            <a:off x="4914900" y="2133600"/>
            <a:ext cx="3095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sistant"/>
              <a:buNone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ssistant"/>
              <a:buNone/>
              <a:defRPr sz="280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25"/>
          <p:cNvSpPr>
            <a:spLocks noGrp="1"/>
          </p:cNvSpPr>
          <p:nvPr>
            <p:ph type="pic" idx="2"/>
          </p:nvPr>
        </p:nvSpPr>
        <p:spPr>
          <a:xfrm>
            <a:off x="666750" y="671525"/>
            <a:ext cx="3490800" cy="3490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9" name="Google Shape;19;p2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8511" y="-18047"/>
            <a:ext cx="4567237" cy="164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77113" y="219075"/>
            <a:ext cx="1466850" cy="34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24875" y="3414725"/>
            <a:ext cx="733425" cy="1763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6188" y="4167188"/>
            <a:ext cx="73342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9613" y="3624263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6"/>
          <p:cNvSpPr/>
          <p:nvPr/>
        </p:nvSpPr>
        <p:spPr>
          <a:xfrm>
            <a:off x="7469451" y="635124"/>
            <a:ext cx="12822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504100" y="1482381"/>
            <a:ext cx="7825500" cy="3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sistant"/>
              <a:buChar char="●"/>
              <a:defRPr sz="2400"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 sz="2000"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 sz="2000"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 sz="2000"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 sz="200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w Full BG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6150" y="4257675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8"/>
          <p:cNvSpPr/>
          <p:nvPr/>
        </p:nvSpPr>
        <p:spPr>
          <a:xfrm>
            <a:off x="7367972" y="4689350"/>
            <a:ext cx="13638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Edumakers for innovation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7788" y="4686300"/>
            <a:ext cx="398621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113" y="-50700"/>
            <a:ext cx="9180228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475" y="324200"/>
            <a:ext cx="1466850" cy="34766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9"/>
          <p:cNvSpPr/>
          <p:nvPr/>
        </p:nvSpPr>
        <p:spPr>
          <a:xfrm>
            <a:off x="809625" y="748075"/>
            <a:ext cx="1333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Making the future of young minds</a:t>
            </a:r>
            <a:endParaRPr sz="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9"/>
          <p:cNvSpPr txBox="1">
            <a:spLocks noGrp="1"/>
          </p:cNvSpPr>
          <p:nvPr>
            <p:ph type="title"/>
          </p:nvPr>
        </p:nvSpPr>
        <p:spPr>
          <a:xfrm>
            <a:off x="3868500" y="619225"/>
            <a:ext cx="52755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None/>
              <a:defRPr sz="3000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1"/>
          </p:nvPr>
        </p:nvSpPr>
        <p:spPr>
          <a:xfrm>
            <a:off x="311700" y="1608250"/>
            <a:ext cx="85206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55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 Design">
  <p:cSld name="CUSTO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3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00275"/>
            <a:ext cx="9143996" cy="294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3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038" y="728663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3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2213" y="723900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3913" y="723900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5613" y="757238"/>
            <a:ext cx="2033588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0" y="4691063"/>
            <a:ext cx="1219200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0"/>
          <p:cNvSpPr>
            <a:spLocks noGrp="1"/>
          </p:cNvSpPr>
          <p:nvPr>
            <p:ph type="pic" idx="2"/>
          </p:nvPr>
        </p:nvSpPr>
        <p:spPr>
          <a:xfrm>
            <a:off x="300050" y="723898"/>
            <a:ext cx="2033700" cy="1525200"/>
          </a:xfrm>
          <a:prstGeom prst="roundRect">
            <a:avLst>
              <a:gd name="adj" fmla="val 7806"/>
            </a:avLst>
          </a:prstGeom>
          <a:noFill/>
          <a:ln>
            <a:noFill/>
          </a:ln>
        </p:spPr>
      </p:sp>
      <p:sp>
        <p:nvSpPr>
          <p:cNvPr id="50" name="Google Shape;50;p30"/>
          <p:cNvSpPr>
            <a:spLocks noGrp="1"/>
          </p:cNvSpPr>
          <p:nvPr>
            <p:ph type="pic" idx="3"/>
          </p:nvPr>
        </p:nvSpPr>
        <p:spPr>
          <a:xfrm>
            <a:off x="2466925" y="723898"/>
            <a:ext cx="2033700" cy="1525200"/>
          </a:xfrm>
          <a:prstGeom prst="roundRect">
            <a:avLst>
              <a:gd name="adj" fmla="val 8435"/>
            </a:avLst>
          </a:prstGeom>
          <a:noFill/>
          <a:ln>
            <a:noFill/>
          </a:ln>
        </p:spPr>
      </p:sp>
      <p:sp>
        <p:nvSpPr>
          <p:cNvPr id="51" name="Google Shape;51;p30"/>
          <p:cNvSpPr>
            <a:spLocks noGrp="1"/>
          </p:cNvSpPr>
          <p:nvPr>
            <p:ph type="pic" idx="4"/>
          </p:nvPr>
        </p:nvSpPr>
        <p:spPr>
          <a:xfrm>
            <a:off x="4636275" y="723898"/>
            <a:ext cx="2033700" cy="1525200"/>
          </a:xfrm>
          <a:prstGeom prst="roundRect">
            <a:avLst>
              <a:gd name="adj" fmla="val 7806"/>
            </a:avLst>
          </a:prstGeom>
          <a:noFill/>
          <a:ln>
            <a:noFill/>
          </a:ln>
        </p:spPr>
      </p:sp>
      <p:sp>
        <p:nvSpPr>
          <p:cNvPr id="52" name="Google Shape;52;p30"/>
          <p:cNvSpPr>
            <a:spLocks noGrp="1"/>
          </p:cNvSpPr>
          <p:nvPr>
            <p:ph type="pic" idx="5"/>
          </p:nvPr>
        </p:nvSpPr>
        <p:spPr>
          <a:xfrm>
            <a:off x="6805625" y="757248"/>
            <a:ext cx="2033700" cy="1525200"/>
          </a:xfrm>
          <a:prstGeom prst="roundRect">
            <a:avLst>
              <a:gd name="adj" fmla="val 7806"/>
            </a:avLst>
          </a:prstGeom>
          <a:noFill/>
          <a:ln>
            <a:noFill/>
          </a:ln>
        </p:spPr>
      </p:sp>
      <p:sp>
        <p:nvSpPr>
          <p:cNvPr id="53" name="Google Shape;53;p30"/>
          <p:cNvSpPr txBox="1">
            <a:spLocks noGrp="1"/>
          </p:cNvSpPr>
          <p:nvPr>
            <p:ph type="subTitle" idx="1"/>
          </p:nvPr>
        </p:nvSpPr>
        <p:spPr>
          <a:xfrm>
            <a:off x="300050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300050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sz="1800" b="1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ubTitle" idx="6"/>
          </p:nvPr>
        </p:nvSpPr>
        <p:spPr>
          <a:xfrm>
            <a:off x="2471725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title" idx="7"/>
          </p:nvPr>
        </p:nvSpPr>
        <p:spPr>
          <a:xfrm>
            <a:off x="2471725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sz="1800" b="1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ubTitle" idx="8"/>
          </p:nvPr>
        </p:nvSpPr>
        <p:spPr>
          <a:xfrm>
            <a:off x="4638675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title" idx="9"/>
          </p:nvPr>
        </p:nvSpPr>
        <p:spPr>
          <a:xfrm>
            <a:off x="4638675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sz="1800" b="1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subTitle" idx="13"/>
          </p:nvPr>
        </p:nvSpPr>
        <p:spPr>
          <a:xfrm>
            <a:off x="6805600" y="2998800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None/>
              <a:defRPr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title" idx="14"/>
          </p:nvPr>
        </p:nvSpPr>
        <p:spPr>
          <a:xfrm>
            <a:off x="6805600" y="2351500"/>
            <a:ext cx="20241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ssistant"/>
              <a:buNone/>
              <a:defRPr sz="1800" b="1">
                <a:latin typeface="Assistant"/>
                <a:ea typeface="Assistant"/>
                <a:cs typeface="Assistant"/>
                <a:sym typeface="Assistan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  <a:defRPr sz="3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Char char="●"/>
              <a:defRPr sz="24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●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●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○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55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ssistant"/>
              <a:buChar char="■"/>
              <a:defRPr sz="2000" b="0" i="0" u="none" strike="noStrike" cap="none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ideos/search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59cSKse8/3AYXTq5XUAa9Bry0UELROA/watch?utm_content=DAF59cSKse8&amp;utm_campaign=designshare&amp;utm_medium=link&amp;utm_source=edito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ccount.hyperscore.com/?offeringId=af7c3465-645c-4706-94d0-3d30c4eb70d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ctrTitle"/>
          </p:nvPr>
        </p:nvSpPr>
        <p:spPr>
          <a:xfrm>
            <a:off x="5902950" y="598954"/>
            <a:ext cx="3095700" cy="1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3444"/>
              <a:buNone/>
            </a:pPr>
            <a:r>
              <a:rPr lang="en-US"/>
              <a:t>Beats &amp; Brushes: Painting Music with Hyperscore</a:t>
            </a:r>
            <a:endParaRPr/>
          </a:p>
        </p:txBody>
      </p:sp>
      <p:sp>
        <p:nvSpPr>
          <p:cNvPr id="67" name="Google Shape;67;p1"/>
          <p:cNvSpPr txBox="1">
            <a:spLocks noGrp="1"/>
          </p:cNvSpPr>
          <p:nvPr>
            <p:ph type="subTitle" idx="1"/>
          </p:nvPr>
        </p:nvSpPr>
        <p:spPr>
          <a:xfrm>
            <a:off x="5902950" y="2082800"/>
            <a:ext cx="3095700" cy="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Fourth/Fifth/Sixth Grade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60 minutes</a:t>
            </a:r>
            <a:endParaRPr/>
          </a:p>
        </p:txBody>
      </p:sp>
      <p:pic>
        <p:nvPicPr>
          <p:cNvPr id="68" name="Google Shape;68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6750" y="671513"/>
            <a:ext cx="3490913" cy="349091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"/>
          <p:cNvSpPr txBox="1">
            <a:spLocks noGrp="1"/>
          </p:cNvSpPr>
          <p:nvPr>
            <p:ph type="title"/>
          </p:nvPr>
        </p:nvSpPr>
        <p:spPr>
          <a:xfrm>
            <a:off x="61414" y="1588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User Interface</a:t>
            </a:r>
            <a:endParaRPr/>
          </a:p>
        </p:txBody>
      </p:sp>
      <p:pic>
        <p:nvPicPr>
          <p:cNvPr id="137" name="Google Shape;13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362" y="1577571"/>
            <a:ext cx="7013837" cy="32984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3"/>
          <p:cNvCxnSpPr/>
          <p:nvPr/>
        </p:nvCxnSpPr>
        <p:spPr>
          <a:xfrm rot="10800000">
            <a:off x="2613600" y="1338532"/>
            <a:ext cx="0" cy="31762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39" name="Google Shape;139;p3"/>
          <p:cNvSpPr txBox="1"/>
          <p:nvPr/>
        </p:nvSpPr>
        <p:spPr>
          <a:xfrm>
            <a:off x="2145599" y="1043930"/>
            <a:ext cx="950401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Melody Window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3"/>
          <p:cNvCxnSpPr/>
          <p:nvPr/>
        </p:nvCxnSpPr>
        <p:spPr>
          <a:xfrm flipH="1">
            <a:off x="3096000" y="1930703"/>
            <a:ext cx="428" cy="445297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141" name="Google Shape;141;p3"/>
          <p:cNvCxnSpPr/>
          <p:nvPr/>
        </p:nvCxnSpPr>
        <p:spPr>
          <a:xfrm rot="10800000">
            <a:off x="3565200" y="1339477"/>
            <a:ext cx="0" cy="31762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42" name="Google Shape;142;p3"/>
          <p:cNvSpPr txBox="1"/>
          <p:nvPr/>
        </p:nvSpPr>
        <p:spPr>
          <a:xfrm>
            <a:off x="5494801" y="1046786"/>
            <a:ext cx="792000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Tempo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3"/>
          <p:cNvCxnSpPr/>
          <p:nvPr/>
        </p:nvCxnSpPr>
        <p:spPr>
          <a:xfrm rot="10800000">
            <a:off x="5827200" y="1338532"/>
            <a:ext cx="0" cy="31762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44" name="Google Shape;144;p3"/>
          <p:cNvSpPr txBox="1"/>
          <p:nvPr/>
        </p:nvSpPr>
        <p:spPr>
          <a:xfrm>
            <a:off x="2722799" y="2475897"/>
            <a:ext cx="1237201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Percussion Window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3226799" y="1040419"/>
            <a:ext cx="950401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Sketch Window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3"/>
          <p:cNvCxnSpPr/>
          <p:nvPr/>
        </p:nvCxnSpPr>
        <p:spPr>
          <a:xfrm rot="10800000">
            <a:off x="711162" y="3226810"/>
            <a:ext cx="404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47" name="Google Shape;147;p3"/>
          <p:cNvSpPr txBox="1"/>
          <p:nvPr/>
        </p:nvSpPr>
        <p:spPr>
          <a:xfrm>
            <a:off x="61414" y="3057533"/>
            <a:ext cx="564681" cy="33855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Working Space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" name="Google Shape;148;p3"/>
          <p:cNvCxnSpPr/>
          <p:nvPr/>
        </p:nvCxnSpPr>
        <p:spPr>
          <a:xfrm rot="10800000">
            <a:off x="806400" y="4694400"/>
            <a:ext cx="511362" cy="241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49" name="Google Shape;149;p3"/>
          <p:cNvSpPr txBox="1"/>
          <p:nvPr/>
        </p:nvSpPr>
        <p:spPr>
          <a:xfrm>
            <a:off x="140619" y="4422794"/>
            <a:ext cx="564681" cy="46166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Name of your music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p3"/>
          <p:cNvCxnSpPr/>
          <p:nvPr/>
        </p:nvCxnSpPr>
        <p:spPr>
          <a:xfrm rot="10800000">
            <a:off x="1563600" y="1338532"/>
            <a:ext cx="0" cy="31762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51" name="Google Shape;151;p3"/>
          <p:cNvSpPr txBox="1"/>
          <p:nvPr/>
        </p:nvSpPr>
        <p:spPr>
          <a:xfrm>
            <a:off x="1115562" y="1046506"/>
            <a:ext cx="950401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Pen Tool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Google Shape;152;p3"/>
          <p:cNvCxnSpPr/>
          <p:nvPr/>
        </p:nvCxnSpPr>
        <p:spPr>
          <a:xfrm rot="10800000">
            <a:off x="2996462" y="4197770"/>
            <a:ext cx="300" cy="333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53" name="Google Shape;153;p3"/>
          <p:cNvSpPr txBox="1"/>
          <p:nvPr/>
        </p:nvSpPr>
        <p:spPr>
          <a:xfrm>
            <a:off x="2477842" y="3911363"/>
            <a:ext cx="1237200" cy="215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Save and download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4" name="Google Shape;154;p3"/>
          <p:cNvCxnSpPr>
            <a:endCxn id="155" idx="3"/>
          </p:cNvCxnSpPr>
          <p:nvPr/>
        </p:nvCxnSpPr>
        <p:spPr>
          <a:xfrm flipH="1">
            <a:off x="660712" y="1820350"/>
            <a:ext cx="439800" cy="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55" name="Google Shape;155;p3"/>
          <p:cNvSpPr txBox="1"/>
          <p:nvPr/>
        </p:nvSpPr>
        <p:spPr>
          <a:xfrm>
            <a:off x="26812" y="1692100"/>
            <a:ext cx="633900" cy="3387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Select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Tool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>
            <a:spLocks noGrp="1"/>
          </p:cNvSpPr>
          <p:nvPr>
            <p:ph type="title"/>
          </p:nvPr>
        </p:nvSpPr>
        <p:spPr>
          <a:xfrm>
            <a:off x="61414" y="1588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User Interface: Percussion Window</a:t>
            </a:r>
            <a:endParaRPr/>
          </a:p>
        </p:txBody>
      </p:sp>
      <p:cxnSp>
        <p:nvCxnSpPr>
          <p:cNvPr id="161" name="Google Shape;161;p15"/>
          <p:cNvCxnSpPr/>
          <p:nvPr/>
        </p:nvCxnSpPr>
        <p:spPr>
          <a:xfrm rot="10800000">
            <a:off x="2613600" y="1338532"/>
            <a:ext cx="0" cy="31762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62" name="Google Shape;162;p15"/>
          <p:cNvSpPr txBox="1"/>
          <p:nvPr/>
        </p:nvSpPr>
        <p:spPr>
          <a:xfrm>
            <a:off x="2145599" y="1043930"/>
            <a:ext cx="950401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Melody Window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" name="Google Shape;163;p15"/>
          <p:cNvCxnSpPr/>
          <p:nvPr/>
        </p:nvCxnSpPr>
        <p:spPr>
          <a:xfrm flipH="1">
            <a:off x="3096000" y="1930703"/>
            <a:ext cx="428" cy="445297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164" name="Google Shape;164;p15"/>
          <p:cNvCxnSpPr/>
          <p:nvPr/>
        </p:nvCxnSpPr>
        <p:spPr>
          <a:xfrm rot="10800000">
            <a:off x="3565200" y="1339477"/>
            <a:ext cx="0" cy="31762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165" name="Google Shape;165;p15"/>
          <p:cNvCxnSpPr/>
          <p:nvPr/>
        </p:nvCxnSpPr>
        <p:spPr>
          <a:xfrm rot="10800000">
            <a:off x="5827200" y="1338532"/>
            <a:ext cx="0" cy="31762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66" name="Google Shape;166;p15"/>
          <p:cNvSpPr txBox="1"/>
          <p:nvPr/>
        </p:nvSpPr>
        <p:spPr>
          <a:xfrm>
            <a:off x="2722799" y="2475897"/>
            <a:ext cx="1237201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Percussion Window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5"/>
          <p:cNvSpPr txBox="1"/>
          <p:nvPr/>
        </p:nvSpPr>
        <p:spPr>
          <a:xfrm>
            <a:off x="3226799" y="1040419"/>
            <a:ext cx="950401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Sketch Window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5598" y="817192"/>
            <a:ext cx="4735679" cy="402454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5"/>
          <p:cNvSpPr/>
          <p:nvPr/>
        </p:nvSpPr>
        <p:spPr>
          <a:xfrm>
            <a:off x="6206075" y="2183175"/>
            <a:ext cx="252525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Each row represents a different musical instrument.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0451" y="1262230"/>
            <a:ext cx="4753497" cy="344352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61414" y="1444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User Interface: Melody Window</a:t>
            </a:r>
            <a:endParaRPr/>
          </a:p>
        </p:txBody>
      </p:sp>
      <p:sp>
        <p:nvSpPr>
          <p:cNvPr id="176" name="Google Shape;176;p14"/>
          <p:cNvSpPr txBox="1"/>
          <p:nvPr/>
        </p:nvSpPr>
        <p:spPr>
          <a:xfrm>
            <a:off x="2620800" y="870775"/>
            <a:ext cx="2394300" cy="3387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Place the </a:t>
            </a:r>
            <a:r>
              <a:rPr lang="en-US" sz="800"/>
              <a:t>raindrop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shaped notes in the melody window (You need to use the draw tool)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14"/>
          <p:cNvCxnSpPr/>
          <p:nvPr/>
        </p:nvCxnSpPr>
        <p:spPr>
          <a:xfrm rot="10800000" flipH="1">
            <a:off x="3096428" y="1262230"/>
            <a:ext cx="7628" cy="94097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178" name="Google Shape;178;p14"/>
          <p:cNvCxnSpPr/>
          <p:nvPr/>
        </p:nvCxnSpPr>
        <p:spPr>
          <a:xfrm rot="10800000">
            <a:off x="1561213" y="2881210"/>
            <a:ext cx="404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79" name="Google Shape;179;p14"/>
          <p:cNvSpPr txBox="1"/>
          <p:nvPr/>
        </p:nvSpPr>
        <p:spPr>
          <a:xfrm>
            <a:off x="407014" y="2583224"/>
            <a:ext cx="1083386" cy="58477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 the instrument from different available options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4"/>
          <p:cNvSpPr/>
          <p:nvPr/>
        </p:nvSpPr>
        <p:spPr>
          <a:xfrm>
            <a:off x="61414" y="2731611"/>
            <a:ext cx="284186" cy="2880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2222614" y="896043"/>
            <a:ext cx="284186" cy="2880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cxnSp>
        <p:nvCxnSpPr>
          <p:cNvPr id="182" name="Google Shape;182;p14"/>
          <p:cNvCxnSpPr/>
          <p:nvPr/>
        </p:nvCxnSpPr>
        <p:spPr>
          <a:xfrm flipH="1">
            <a:off x="3952799" y="2737235"/>
            <a:ext cx="1" cy="1968517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83" name="Google Shape;183;p14"/>
          <p:cNvSpPr txBox="1"/>
          <p:nvPr/>
        </p:nvSpPr>
        <p:spPr>
          <a:xfrm>
            <a:off x="3153599" y="4783939"/>
            <a:ext cx="1598401" cy="33855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adjust the length of the note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4" name="Google Shape;184;p14"/>
          <p:cNvCxnSpPr/>
          <p:nvPr/>
        </p:nvCxnSpPr>
        <p:spPr>
          <a:xfrm rot="10800000">
            <a:off x="5983200" y="1513824"/>
            <a:ext cx="14400" cy="2705376"/>
          </a:xfrm>
          <a:prstGeom prst="straightConnector1">
            <a:avLst/>
          </a:prstGeom>
          <a:noFill/>
          <a:ln w="38100" cap="flat" cmpd="sng">
            <a:solidFill>
              <a:srgbClr val="3B7FF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5" name="Google Shape;185;p14"/>
          <p:cNvSpPr txBox="1"/>
          <p:nvPr/>
        </p:nvSpPr>
        <p:spPr>
          <a:xfrm>
            <a:off x="4399210" y="3322018"/>
            <a:ext cx="1598400" cy="307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Increasing pitch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4"/>
          <p:cNvSpPr txBox="1"/>
          <p:nvPr/>
        </p:nvSpPr>
        <p:spPr>
          <a:xfrm>
            <a:off x="434121" y="4367198"/>
            <a:ext cx="1083386" cy="33855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play button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" name="Google Shape;187;p14"/>
          <p:cNvCxnSpPr/>
          <p:nvPr/>
        </p:nvCxnSpPr>
        <p:spPr>
          <a:xfrm rot="10800000">
            <a:off x="1598251" y="4444574"/>
            <a:ext cx="820949" cy="1942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88" name="Google Shape;188;p14"/>
          <p:cNvSpPr/>
          <p:nvPr/>
        </p:nvSpPr>
        <p:spPr>
          <a:xfrm>
            <a:off x="95798" y="4367198"/>
            <a:ext cx="284186" cy="2880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cxnSp>
        <p:nvCxnSpPr>
          <p:cNvPr id="189" name="Google Shape;189;p14"/>
          <p:cNvCxnSpPr/>
          <p:nvPr/>
        </p:nvCxnSpPr>
        <p:spPr>
          <a:xfrm rot="10800000">
            <a:off x="1598251" y="2277610"/>
            <a:ext cx="404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190" name="Google Shape;190;p14"/>
          <p:cNvSpPr txBox="1"/>
          <p:nvPr/>
        </p:nvSpPr>
        <p:spPr>
          <a:xfrm>
            <a:off x="407014" y="2169888"/>
            <a:ext cx="1083386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 label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8a47b65d0_1_3"/>
          <p:cNvSpPr txBox="1">
            <a:spLocks noGrp="1"/>
          </p:cNvSpPr>
          <p:nvPr>
            <p:ph type="title"/>
          </p:nvPr>
        </p:nvSpPr>
        <p:spPr>
          <a:xfrm>
            <a:off x="61414" y="144447"/>
            <a:ext cx="6069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Create Your Melody</a:t>
            </a:r>
            <a:endParaRPr/>
          </a:p>
        </p:txBody>
      </p:sp>
      <p:pic>
        <p:nvPicPr>
          <p:cNvPr id="196" name="Google Shape;196;g2b8a47b65d0_1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2975" y="1764724"/>
            <a:ext cx="3536125" cy="22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b8a47b65d0_1_3"/>
          <p:cNvSpPr/>
          <p:nvPr/>
        </p:nvSpPr>
        <p:spPr>
          <a:xfrm>
            <a:off x="232700" y="1275650"/>
            <a:ext cx="4477500" cy="3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Experiment with note lengths</a:t>
            </a:r>
            <a:r>
              <a:rPr lang="en-US" sz="1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: Try using both short and long notes.</a:t>
            </a:r>
            <a:endParaRPr sz="18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Embrace silence</a:t>
            </a:r>
            <a:r>
              <a:rPr lang="en-US" sz="1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: Understand that silence, or pauses between notes, is an important part of music and can add depth to your compositions.</a:t>
            </a:r>
            <a:endParaRPr sz="18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Create-Listen-React</a:t>
            </a:r>
            <a:r>
              <a:rPr lang="en-US" sz="1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: Create a melody, listen to it, then react by deciding if it's what you wanted or if you need to make changes.</a:t>
            </a:r>
            <a:endParaRPr sz="18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98" name="Google Shape;198;g2b8a47b65d0_1_3"/>
          <p:cNvSpPr/>
          <p:nvPr/>
        </p:nvSpPr>
        <p:spPr>
          <a:xfrm>
            <a:off x="6990575" y="2669650"/>
            <a:ext cx="569100" cy="3024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9" name="Google Shape;199;g2b8a47b65d0_1_3"/>
          <p:cNvCxnSpPr/>
          <p:nvPr/>
        </p:nvCxnSpPr>
        <p:spPr>
          <a:xfrm rot="10800000" flipH="1">
            <a:off x="7130753" y="1592050"/>
            <a:ext cx="15900" cy="1077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200" name="Google Shape;200;g2b8a47b65d0_1_3"/>
          <p:cNvSpPr txBox="1"/>
          <p:nvPr/>
        </p:nvSpPr>
        <p:spPr>
          <a:xfrm>
            <a:off x="6476375" y="1228813"/>
            <a:ext cx="1083300" cy="2769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    Silence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61414" y="1156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User Interface: Sketch Window</a:t>
            </a:r>
            <a:endParaRPr/>
          </a:p>
        </p:txBody>
      </p:sp>
      <p:pic>
        <p:nvPicPr>
          <p:cNvPr id="206" name="Google Shape;2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201" y="1346399"/>
            <a:ext cx="5390054" cy="209027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6"/>
          <p:cNvSpPr/>
          <p:nvPr/>
        </p:nvSpPr>
        <p:spPr>
          <a:xfrm>
            <a:off x="449975" y="3652200"/>
            <a:ext cx="71754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 </a:t>
            </a:r>
            <a:r>
              <a:rPr lang="en-US" sz="18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motif</a:t>
            </a:r>
            <a:r>
              <a:rPr lang="en-US" sz="1800" b="1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(</a:t>
            </a:r>
            <a:r>
              <a:rPr lang="en-US" sz="1800" i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or motive</a:t>
            </a:r>
            <a:r>
              <a:rPr lang="en-US" sz="1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made using the melody window)</a:t>
            </a: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is a small musical piece (sequence of notes). 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When you draw lines in the sketch window, you're guiding how the music based on that motive will sound—whether it goes higher, lower, or stays the same.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cxnSp>
        <p:nvCxnSpPr>
          <p:cNvPr id="208" name="Google Shape;208;p16"/>
          <p:cNvCxnSpPr/>
          <p:nvPr/>
        </p:nvCxnSpPr>
        <p:spPr>
          <a:xfrm rot="10800000" flipH="1">
            <a:off x="1519628" y="1147030"/>
            <a:ext cx="7628" cy="94097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209" name="Google Shape;209;p16"/>
          <p:cNvSpPr txBox="1"/>
          <p:nvPr/>
        </p:nvSpPr>
        <p:spPr>
          <a:xfrm>
            <a:off x="882000" y="740454"/>
            <a:ext cx="1598401" cy="33855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 of notes (labeled in red color)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6"/>
          <p:cNvSpPr/>
          <p:nvPr/>
        </p:nvSpPr>
        <p:spPr>
          <a:xfrm>
            <a:off x="748800" y="1843200"/>
            <a:ext cx="266400" cy="3024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1" name="Google Shape;211;p16"/>
          <p:cNvCxnSpPr/>
          <p:nvPr/>
        </p:nvCxnSpPr>
        <p:spPr>
          <a:xfrm rot="10800000" flipH="1">
            <a:off x="4315548" y="1096124"/>
            <a:ext cx="7628" cy="94097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212" name="Google Shape;212;p16"/>
          <p:cNvSpPr txBox="1"/>
          <p:nvPr/>
        </p:nvSpPr>
        <p:spPr>
          <a:xfrm>
            <a:off x="3673199" y="701577"/>
            <a:ext cx="1598401" cy="33855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piece of music. The pen tool is used to draw this.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1725" y="1699248"/>
            <a:ext cx="2448950" cy="138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/>
        </p:nvSpPr>
        <p:spPr>
          <a:xfrm>
            <a:off x="6241723" y="3174725"/>
            <a:ext cx="2707500" cy="3387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Notice how different melody windows are used to craft a musical piece using the sketch window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"/>
          <p:cNvSpPr txBox="1">
            <a:spLocks noGrp="1"/>
          </p:cNvSpPr>
          <p:nvPr>
            <p:ph type="title"/>
          </p:nvPr>
        </p:nvSpPr>
        <p:spPr>
          <a:xfrm>
            <a:off x="61414" y="1156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Sketch Window</a:t>
            </a:r>
            <a:endParaRPr/>
          </a:p>
        </p:txBody>
      </p:sp>
      <p:sp>
        <p:nvSpPr>
          <p:cNvPr id="220" name="Google Shape;220;p17"/>
          <p:cNvSpPr/>
          <p:nvPr/>
        </p:nvSpPr>
        <p:spPr>
          <a:xfrm>
            <a:off x="466298" y="3741991"/>
            <a:ext cx="76697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21" name="Google Shape;2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674" y="1485637"/>
            <a:ext cx="3522526" cy="217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8048" y="1485637"/>
            <a:ext cx="3410912" cy="217102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7"/>
          <p:cNvSpPr/>
          <p:nvPr/>
        </p:nvSpPr>
        <p:spPr>
          <a:xfrm>
            <a:off x="550948" y="747991"/>
            <a:ext cx="76697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What’s the difference between these two musical lines?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cxnSp>
        <p:nvCxnSpPr>
          <p:cNvPr id="224" name="Google Shape;224;p17"/>
          <p:cNvCxnSpPr/>
          <p:nvPr/>
        </p:nvCxnSpPr>
        <p:spPr>
          <a:xfrm>
            <a:off x="907628" y="2684663"/>
            <a:ext cx="6772" cy="1160137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225" name="Google Shape;225;p17"/>
          <p:cNvSpPr txBox="1"/>
          <p:nvPr/>
        </p:nvSpPr>
        <p:spPr>
          <a:xfrm>
            <a:off x="550948" y="3913451"/>
            <a:ext cx="3020400" cy="585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Hyperscore incorporates Western musical harmony rules. When you turn</a:t>
            </a:r>
            <a:r>
              <a:rPr lang="en-US" sz="800"/>
              <a:t> it on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these rules help adjust the notes to match the chosen scale or key</a:t>
            </a:r>
            <a:r>
              <a:rPr lang="en-US" sz="800"/>
              <a:t>, By default it is selected as “None”, </a:t>
            </a:r>
            <a:endParaRPr/>
          </a:p>
        </p:txBody>
      </p:sp>
      <p:sp>
        <p:nvSpPr>
          <p:cNvPr id="226" name="Google Shape;226;p17"/>
          <p:cNvSpPr/>
          <p:nvPr/>
        </p:nvSpPr>
        <p:spPr>
          <a:xfrm>
            <a:off x="748800" y="2097072"/>
            <a:ext cx="316800" cy="638927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"/>
          <p:cNvSpPr txBox="1">
            <a:spLocks noGrp="1"/>
          </p:cNvSpPr>
          <p:nvPr>
            <p:ph type="title"/>
          </p:nvPr>
        </p:nvSpPr>
        <p:spPr>
          <a:xfrm>
            <a:off x="61414" y="115647"/>
            <a:ext cx="6152186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Different ways to draw musical lines</a:t>
            </a:r>
            <a:endParaRPr/>
          </a:p>
        </p:txBody>
      </p:sp>
      <p:pic>
        <p:nvPicPr>
          <p:cNvPr id="232" name="Google Shape;23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1601" y="1546172"/>
            <a:ext cx="2620800" cy="142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001" y="1530391"/>
            <a:ext cx="2620800" cy="148640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 txBox="1"/>
          <p:nvPr/>
        </p:nvSpPr>
        <p:spPr>
          <a:xfrm>
            <a:off x="876675" y="3103301"/>
            <a:ext cx="1227600" cy="2769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Flat line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>
            <a:off x="3524112" y="3103301"/>
            <a:ext cx="2095800" cy="2769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 with varying pitch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4375" y="1601767"/>
            <a:ext cx="2474749" cy="131833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8"/>
          <p:cNvSpPr txBox="1"/>
          <p:nvPr/>
        </p:nvSpPr>
        <p:spPr>
          <a:xfrm>
            <a:off x="6343849" y="3103301"/>
            <a:ext cx="2095800" cy="2769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Overlapping Lines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61414" y="115647"/>
            <a:ext cx="6152186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Harmony line	</a:t>
            </a:r>
            <a:endParaRPr/>
          </a:p>
        </p:txBody>
      </p:sp>
      <p:sp>
        <p:nvSpPr>
          <p:cNvPr id="243" name="Google Shape;243;p19"/>
          <p:cNvSpPr txBox="1"/>
          <p:nvPr/>
        </p:nvSpPr>
        <p:spPr>
          <a:xfrm>
            <a:off x="876675" y="3135801"/>
            <a:ext cx="1227452" cy="27699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Flat lines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9"/>
          <p:cNvSpPr txBox="1"/>
          <p:nvPr/>
        </p:nvSpPr>
        <p:spPr>
          <a:xfrm>
            <a:off x="345074" y="763790"/>
            <a:ext cx="2095725" cy="33855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Harmony line: The gray line running through the middle of the sketch window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4801" y="1569461"/>
            <a:ext cx="2937598" cy="179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879" y="1569461"/>
            <a:ext cx="3164782" cy="182882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9"/>
          <p:cNvSpPr/>
          <p:nvPr/>
        </p:nvSpPr>
        <p:spPr>
          <a:xfrm>
            <a:off x="748799" y="2361601"/>
            <a:ext cx="2878861" cy="2376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48;p19"/>
          <p:cNvCxnSpPr/>
          <p:nvPr/>
        </p:nvCxnSpPr>
        <p:spPr>
          <a:xfrm>
            <a:off x="1066028" y="1127296"/>
            <a:ext cx="6772" cy="1160137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249" name="Google Shape;249;p19"/>
          <p:cNvSpPr/>
          <p:nvPr/>
        </p:nvSpPr>
        <p:spPr>
          <a:xfrm>
            <a:off x="462879" y="3750244"/>
            <a:ext cx="766970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Try to create a simple musical piece using the sketch window.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cxnSp>
        <p:nvCxnSpPr>
          <p:cNvPr id="250" name="Google Shape;250;p19"/>
          <p:cNvCxnSpPr/>
          <p:nvPr/>
        </p:nvCxnSpPr>
        <p:spPr>
          <a:xfrm>
            <a:off x="6409628" y="1258096"/>
            <a:ext cx="6772" cy="1160137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251" name="Google Shape;251;p19"/>
          <p:cNvSpPr txBox="1"/>
          <p:nvPr/>
        </p:nvSpPr>
        <p:spPr>
          <a:xfrm>
            <a:off x="5098274" y="673321"/>
            <a:ext cx="2095725" cy="58477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the harmony line one can introduce regions of tension, suspense, and resolution, adding interest to the musical piece.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9"/>
          <p:cNvSpPr txBox="1"/>
          <p:nvPr/>
        </p:nvSpPr>
        <p:spPr>
          <a:xfrm>
            <a:off x="748800" y="4389875"/>
            <a:ext cx="6420600" cy="3693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</a:rPr>
              <a:t>Note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800"/>
              <a:t>Use the ‘Select’ tool to adjust the harmony line!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b9547be761_0_3"/>
          <p:cNvSpPr txBox="1">
            <a:spLocks noGrp="1"/>
          </p:cNvSpPr>
          <p:nvPr>
            <p:ph type="title"/>
          </p:nvPr>
        </p:nvSpPr>
        <p:spPr>
          <a:xfrm>
            <a:off x="61414" y="115647"/>
            <a:ext cx="6152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 smtClean="0"/>
              <a:t>Music Time!</a:t>
            </a:r>
            <a:r>
              <a:rPr lang="en-US" dirty="0"/>
              <a:t>	</a:t>
            </a:r>
            <a:endParaRPr dirty="0"/>
          </a:p>
        </p:txBody>
      </p:sp>
      <p:sp>
        <p:nvSpPr>
          <p:cNvPr id="266" name="Google Shape;266;g2b9547be761_0_3"/>
          <p:cNvSpPr/>
          <p:nvPr/>
        </p:nvSpPr>
        <p:spPr>
          <a:xfrm>
            <a:off x="2453754" y="1080697"/>
            <a:ext cx="386700" cy="372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b9547be761_0_3"/>
          <p:cNvSpPr/>
          <p:nvPr/>
        </p:nvSpPr>
        <p:spPr>
          <a:xfrm>
            <a:off x="2453754" y="2156847"/>
            <a:ext cx="386700" cy="372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2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68" name="Google Shape;268;g2b9547be761_0_3"/>
          <p:cNvSpPr/>
          <p:nvPr/>
        </p:nvSpPr>
        <p:spPr>
          <a:xfrm>
            <a:off x="2453754" y="3321972"/>
            <a:ext cx="386700" cy="3726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3061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9" name="Google Shape;269;g2b9547be761_0_3"/>
          <p:cNvSpPr txBox="1"/>
          <p:nvPr/>
        </p:nvSpPr>
        <p:spPr>
          <a:xfrm>
            <a:off x="2203350" y="4081975"/>
            <a:ext cx="3399000" cy="2769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How do you feel after listening to each clip?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joyful-whistle-186300-[AudioTrimmer.com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3275" y="932860"/>
            <a:ext cx="487363" cy="487363"/>
          </a:xfrm>
          <a:prstGeom prst="rect">
            <a:avLst/>
          </a:prstGeom>
        </p:spPr>
      </p:pic>
      <p:pic>
        <p:nvPicPr>
          <p:cNvPr id="3" name="crying-cello-189988-[AudioTrimmer.com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3275" y="2099465"/>
            <a:ext cx="487363" cy="487363"/>
          </a:xfrm>
          <a:prstGeom prst="rect">
            <a:avLst/>
          </a:prstGeom>
        </p:spPr>
      </p:pic>
      <p:pic>
        <p:nvPicPr>
          <p:cNvPr id="4" name="The Final Battle - Epic Orchestral Music [TubeRipper.com]-[AudioTrimmer.com]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3275" y="32569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What musical features bring about different emotions?</a:t>
            </a:r>
            <a:endParaRPr/>
          </a:p>
        </p:txBody>
      </p:sp>
      <p:graphicFrame>
        <p:nvGraphicFramePr>
          <p:cNvPr id="275" name="Google Shape;275;p33"/>
          <p:cNvGraphicFramePr/>
          <p:nvPr/>
        </p:nvGraphicFramePr>
        <p:xfrm>
          <a:off x="132275" y="1393850"/>
          <a:ext cx="7374700" cy="3083610"/>
        </p:xfrm>
        <a:graphic>
          <a:graphicData uri="http://schemas.openxmlformats.org/drawingml/2006/table">
            <a:tbl>
              <a:tblPr firstRow="1" bandRow="1">
                <a:noFill/>
                <a:tableStyleId>{9DACE56E-8B27-4904-916D-4F1F3D0DF4D0}</a:tableStyleId>
              </a:tblPr>
              <a:tblGrid>
                <a:gridCol w="111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1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Emotion</a:t>
                      </a:r>
                      <a:r>
                        <a:rPr lang="en-US" sz="1400" u="none" strike="noStrike" cap="none"/>
                        <a:t>	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Happy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Sad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Excitement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Notes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Short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Long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 mixture of short and long notes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Pitch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High</a:t>
                      </a:r>
                      <a:r>
                        <a:rPr lang="en-US"/>
                        <a:t>; major keys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Low; minor keys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Sudden jumps to higher pitches can indicate the climax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Melody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Simple &amp; repetitive melodies; ascending patterns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More complex structures; descending patterns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Rapidly changing, climbing and falling dramatically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Tempo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Fast 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Slow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Fast; can also feature rapid changes in tempo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6" name="Google Shape;276;p33"/>
          <p:cNvSpPr/>
          <p:nvPr/>
        </p:nvSpPr>
        <p:spPr>
          <a:xfrm>
            <a:off x="171475" y="4477400"/>
            <a:ext cx="7296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1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Note: This is jus</a:t>
            </a:r>
            <a:r>
              <a:rPr lang="en-US" i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 </a:t>
            </a:r>
            <a:r>
              <a:rPr lang="en-US" b="0" i="1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a generalization, and various musical elements contribute to the overall mood in each genre.</a:t>
            </a:r>
            <a:endParaRPr b="0" i="1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440304" y="1437696"/>
            <a:ext cx="7825500" cy="3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571"/>
              <a:buChar char="●"/>
            </a:pPr>
            <a:r>
              <a:rPr lang="en-US" sz="1800">
                <a:solidFill>
                  <a:schemeClr val="dk1"/>
                </a:solidFill>
              </a:rPr>
              <a:t>Gain an understanding of how music has the ability to evoke various emotions and create distinct moods.</a:t>
            </a:r>
            <a:endParaRPr/>
          </a:p>
          <a:p>
            <a:pPr marL="457200" lvl="0" indent="-3810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571"/>
              <a:buChar char="●"/>
            </a:pPr>
            <a:r>
              <a:rPr lang="en-US" sz="1800">
                <a:solidFill>
                  <a:schemeClr val="dk1"/>
                </a:solidFill>
              </a:rPr>
              <a:t>Use Hyperscore to craft musical pieces.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Final Task</a:t>
            </a:r>
            <a:endParaRPr/>
          </a:p>
        </p:txBody>
      </p:sp>
      <p:sp>
        <p:nvSpPr>
          <p:cNvPr id="282" name="Google Shape;282;p21"/>
          <p:cNvSpPr/>
          <p:nvPr/>
        </p:nvSpPr>
        <p:spPr>
          <a:xfrm>
            <a:off x="213600" y="1294192"/>
            <a:ext cx="66912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You are given three vid</a:t>
            </a:r>
            <a:r>
              <a:rPr lang="en-US" sz="1800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eos. </a:t>
            </a:r>
            <a:r>
              <a:rPr lang="en-US" sz="1800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Video 1 and video 2 represent sadness and excitement respectively. Video 3 is </a:t>
            </a:r>
            <a:r>
              <a:rPr lang="en-US" sz="1800" dirty="0" smtClean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scary</a:t>
            </a:r>
            <a:r>
              <a:rPr lang="en-US" sz="1800" dirty="0" smtClean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. </a:t>
            </a:r>
            <a:r>
              <a:rPr lang="en-US" sz="1800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The original audio has been removed.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You are only required to compose music using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Hyperscore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for one of the videos based on your preference.</a:t>
            </a:r>
            <a:endParaRPr sz="1800" b="0" i="0" u="none" strike="noStrike" cap="none" dirty="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83" name="Google Shape;283;p21"/>
          <p:cNvSpPr txBox="1"/>
          <p:nvPr/>
        </p:nvSpPr>
        <p:spPr>
          <a:xfrm>
            <a:off x="1083748" y="3243801"/>
            <a:ext cx="5511452" cy="64633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Make sure that the duration of your music is similar to that of the video you chose.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1"/>
          <p:cNvSpPr txBox="1"/>
          <p:nvPr/>
        </p:nvSpPr>
        <p:spPr>
          <a:xfrm>
            <a:off x="326225" y="4469300"/>
            <a:ext cx="461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 of videos: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https://pixabay.com/videos/search/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Font typeface="Helvetica Neue"/>
              <a:buNone/>
            </a:pPr>
            <a:r>
              <a:rPr lang="en-US"/>
              <a:t>Steps to create a musical piece using Hyperscore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Step 1: Decide on the type of music</a:t>
            </a:r>
            <a:endParaRPr/>
          </a:p>
        </p:txBody>
      </p:sp>
      <p:sp>
        <p:nvSpPr>
          <p:cNvPr id="295" name="Google Shape;295;p37"/>
          <p:cNvSpPr/>
          <p:nvPr/>
        </p:nvSpPr>
        <p:spPr>
          <a:xfrm>
            <a:off x="213600" y="1294192"/>
            <a:ext cx="6691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Determine the mood of your music: whether you want it to be happy or sad or something else.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96" name="Google Shape;296;p37" descr="Free photo mental disorders concept composition for bipolar disord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575" y="2309590"/>
            <a:ext cx="4034825" cy="2687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Step 2: Use the melody window to create motives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302" name="Google Shape;302;p38"/>
          <p:cNvSpPr/>
          <p:nvPr/>
        </p:nvSpPr>
        <p:spPr>
          <a:xfrm>
            <a:off x="170400" y="1337392"/>
            <a:ext cx="74904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Open the Melody Window and start placing teardrop-shaped notes to create basic motives for your piece.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Feel free to use multiple Melody Windows to experiment with different musical ideas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303" name="Google Shape;30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2851" y="2437878"/>
            <a:ext cx="3369149" cy="2440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38"/>
          <p:cNvCxnSpPr/>
          <p:nvPr/>
        </p:nvCxnSpPr>
        <p:spPr>
          <a:xfrm>
            <a:off x="5342400" y="3592800"/>
            <a:ext cx="61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305" name="Google Shape;305;p38"/>
          <p:cNvSpPr txBox="1"/>
          <p:nvPr/>
        </p:nvSpPr>
        <p:spPr>
          <a:xfrm>
            <a:off x="6015748" y="3423523"/>
            <a:ext cx="2077052" cy="33855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extend the length of this melody window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Step 3: Use the Percussion Window if Required </a:t>
            </a:r>
            <a:endParaRPr/>
          </a:p>
        </p:txBody>
      </p:sp>
      <p:sp>
        <p:nvSpPr>
          <p:cNvPr id="311" name="Google Shape;311;p39"/>
          <p:cNvSpPr/>
          <p:nvPr/>
        </p:nvSpPr>
        <p:spPr>
          <a:xfrm>
            <a:off x="213600" y="1294192"/>
            <a:ext cx="66912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If rhythm is essential, navigate to the Percussion Window and add elements to enhance your composition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312" name="Google Shape;31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8399" y="2085678"/>
            <a:ext cx="3166802" cy="2691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0"/>
          <p:cNvSpPr txBox="1">
            <a:spLocks noGrp="1"/>
          </p:cNvSpPr>
          <p:nvPr>
            <p:ph type="title"/>
          </p:nvPr>
        </p:nvSpPr>
        <p:spPr>
          <a:xfrm>
            <a:off x="61414" y="2452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Step 4: Use the sketch window to craft your music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318" name="Google Shape;318;p40"/>
          <p:cNvSpPr/>
          <p:nvPr/>
        </p:nvSpPr>
        <p:spPr>
          <a:xfrm>
            <a:off x="170400" y="1337392"/>
            <a:ext cx="749040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Open the Sketch Window to draw lines with colors representing your motives.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Utilize the Harmony to create regions of tension, suspense, and resolution, shaping the overall emotional narrative of your composition.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Experiment with the Sketch Window and Harmony Line to fine-tune the structure and emotional feel of your music.</a:t>
            </a:r>
            <a:endParaRPr sz="16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319" name="Google Shape;31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9601" y="2786261"/>
            <a:ext cx="2937598" cy="1799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" name="Google Shape;320;p40"/>
          <p:cNvCxnSpPr/>
          <p:nvPr/>
        </p:nvCxnSpPr>
        <p:spPr>
          <a:xfrm rot="10800000" flipH="1">
            <a:off x="5515200" y="3588010"/>
            <a:ext cx="496651" cy="479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321" name="Google Shape;321;p40"/>
          <p:cNvSpPr txBox="1"/>
          <p:nvPr/>
        </p:nvSpPr>
        <p:spPr>
          <a:xfrm>
            <a:off x="6080548" y="3357178"/>
            <a:ext cx="2077052" cy="33855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extend the length of this sketch window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0"/>
          <p:cNvSpPr txBox="1"/>
          <p:nvPr/>
        </p:nvSpPr>
        <p:spPr>
          <a:xfrm>
            <a:off x="2649601" y="4734550"/>
            <a:ext cx="2937600" cy="215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First try General then select Classical.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0"/>
          <p:cNvSpPr/>
          <p:nvPr/>
        </p:nvSpPr>
        <p:spPr>
          <a:xfrm>
            <a:off x="2649600" y="3247547"/>
            <a:ext cx="316800" cy="6390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4" name="Google Shape;324;p40"/>
          <p:cNvCxnSpPr/>
          <p:nvPr/>
        </p:nvCxnSpPr>
        <p:spPr>
          <a:xfrm>
            <a:off x="2753325" y="3940950"/>
            <a:ext cx="21900" cy="739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oval" w="lg" len="lg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1"/>
          <p:cNvSpPr txBox="1">
            <a:spLocks noGrp="1"/>
          </p:cNvSpPr>
          <p:nvPr>
            <p:ph type="title"/>
          </p:nvPr>
        </p:nvSpPr>
        <p:spPr>
          <a:xfrm>
            <a:off x="44525" y="185675"/>
            <a:ext cx="59496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Share It!</a:t>
            </a:r>
            <a:endParaRPr/>
          </a:p>
        </p:txBody>
      </p:sp>
      <p:sp>
        <p:nvSpPr>
          <p:cNvPr id="330" name="Google Shape;330;p41"/>
          <p:cNvSpPr txBox="1"/>
          <p:nvPr/>
        </p:nvSpPr>
        <p:spPr>
          <a:xfrm>
            <a:off x="5785000" y="3418400"/>
            <a:ext cx="118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1" name="Google Shape;331;p41"/>
          <p:cNvSpPr txBox="1"/>
          <p:nvPr/>
        </p:nvSpPr>
        <p:spPr>
          <a:xfrm>
            <a:off x="218772" y="1488822"/>
            <a:ext cx="68517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Keep the video (the one you chose) open in your media player.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Play the music (created by you) using Hyperscore.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Play the video.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1800" b="0" i="0" u="none" strike="noStrike" cap="none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Share it with your classmates and observe their reactions.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3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571750"/>
            <a:ext cx="47244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3213" y="0"/>
            <a:ext cx="249050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0" y="4691063"/>
            <a:ext cx="1219200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3"/>
          <p:cNvSpPr/>
          <p:nvPr/>
        </p:nvSpPr>
        <p:spPr>
          <a:xfrm>
            <a:off x="928688" y="599859"/>
            <a:ext cx="41385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sz="5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3"/>
          <p:cNvSpPr/>
          <p:nvPr/>
        </p:nvSpPr>
        <p:spPr>
          <a:xfrm>
            <a:off x="976326" y="2562022"/>
            <a:ext cx="34590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edm8ker is a fully owned brand of </a:t>
            </a:r>
            <a:r>
              <a:rPr lang="en-US" sz="1200" b="1" i="0" u="none" strike="noStrike" cap="non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Makedemy Pte Ltd</a:t>
            </a:r>
            <a:br>
              <a:rPr lang="en-US" sz="1200" b="1" i="0" u="none" strike="noStrike" cap="non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A member of the SL2 group of social enterprises.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3a04c53e2b_0_0"/>
          <p:cNvSpPr txBox="1">
            <a:spLocks noGrp="1"/>
          </p:cNvSpPr>
          <p:nvPr>
            <p:ph type="title"/>
          </p:nvPr>
        </p:nvSpPr>
        <p:spPr>
          <a:xfrm>
            <a:off x="504100" y="375875"/>
            <a:ext cx="49731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Ground Rules</a:t>
            </a:r>
            <a:endParaRPr/>
          </a:p>
        </p:txBody>
      </p:sp>
      <p:pic>
        <p:nvPicPr>
          <p:cNvPr id="80" name="Google Shape;80;g23a04c53e2b_0_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2557" t="-4513" r="-21761" b="-3723"/>
          <a:stretch/>
        </p:blipFill>
        <p:spPr>
          <a:xfrm>
            <a:off x="279625" y="1190098"/>
            <a:ext cx="2033700" cy="152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1" name="Google Shape;81;g23a04c53e2b_0_0"/>
          <p:cNvSpPr txBox="1">
            <a:spLocks noGrp="1"/>
          </p:cNvSpPr>
          <p:nvPr>
            <p:ph type="body" idx="1"/>
          </p:nvPr>
        </p:nvSpPr>
        <p:spPr>
          <a:xfrm>
            <a:off x="28442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1650">
                <a:solidFill>
                  <a:schemeClr val="dk1"/>
                </a:solidFill>
              </a:rPr>
              <a:t>Be respectful of one another. Listen to your teammates.</a:t>
            </a:r>
            <a:endParaRPr sz="16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50">
              <a:solidFill>
                <a:schemeClr val="dk1"/>
              </a:solidFill>
            </a:endParaRPr>
          </a:p>
        </p:txBody>
      </p:sp>
      <p:pic>
        <p:nvPicPr>
          <p:cNvPr id="82" name="Google Shape;82;g23a04c53e2b_0_0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-16666" r="-16666"/>
          <a:stretch/>
        </p:blipFill>
        <p:spPr>
          <a:xfrm>
            <a:off x="2497475" y="1190098"/>
            <a:ext cx="2033700" cy="152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3" name="Google Shape;83;g23a04c53e2b_0_0"/>
          <p:cNvSpPr txBox="1">
            <a:spLocks noGrp="1"/>
          </p:cNvSpPr>
          <p:nvPr>
            <p:ph type="subTitle" idx="4294967295"/>
          </p:nvPr>
        </p:nvSpPr>
        <p:spPr>
          <a:xfrm>
            <a:off x="249747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9032"/>
              <a:buFont typeface="Assistant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Raise your hand if you have anything to share.</a:t>
            </a:r>
            <a:endParaRPr sz="24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9032"/>
              <a:buFont typeface="Assistant"/>
              <a:buNone/>
            </a:pPr>
            <a:endParaRPr sz="2400" b="0" i="0" u="none" strike="noStrike" cap="none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84" name="Google Shape;84;g23a04c53e2b_0_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-21614" t="-3748" r="-21242" b="-3374"/>
          <a:stretch/>
        </p:blipFill>
        <p:spPr>
          <a:xfrm>
            <a:off x="4715325" y="1190098"/>
            <a:ext cx="2033700" cy="152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5" name="Google Shape;85;g23a04c53e2b_0_0"/>
          <p:cNvSpPr txBox="1">
            <a:spLocks noGrp="1"/>
          </p:cNvSpPr>
          <p:nvPr>
            <p:ph type="subTitle" idx="4294967295"/>
          </p:nvPr>
        </p:nvSpPr>
        <p:spPr>
          <a:xfrm>
            <a:off x="471532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65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Listen closely and follow instructions.</a:t>
            </a:r>
            <a:endParaRPr sz="165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86" name="Google Shape;86;g23a04c53e2b_0_0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l="-18774" t="-1578" r="-18773" b="-1575"/>
          <a:stretch/>
        </p:blipFill>
        <p:spPr>
          <a:xfrm>
            <a:off x="6933175" y="1190098"/>
            <a:ext cx="2033700" cy="152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7" name="Google Shape;87;g23a04c53e2b_0_0"/>
          <p:cNvSpPr txBox="1">
            <a:spLocks noGrp="1"/>
          </p:cNvSpPr>
          <p:nvPr>
            <p:ph type="subTitle" idx="4294967295"/>
          </p:nvPr>
        </p:nvSpPr>
        <p:spPr>
          <a:xfrm>
            <a:off x="6933175" y="3107475"/>
            <a:ext cx="2024100" cy="1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</a:pPr>
            <a:r>
              <a:rPr lang="en-US" sz="165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Complete the tasks on time.</a:t>
            </a:r>
            <a:endParaRPr sz="165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title"/>
          </p:nvPr>
        </p:nvSpPr>
        <p:spPr>
          <a:xfrm>
            <a:off x="61414" y="1588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Scary or not?</a:t>
            </a:r>
            <a:endParaRPr/>
          </a:p>
        </p:txBody>
      </p:sp>
      <p:sp>
        <p:nvSpPr>
          <p:cNvPr id="93" name="Google Shape;93;p10"/>
          <p:cNvSpPr/>
          <p:nvPr/>
        </p:nvSpPr>
        <p:spPr>
          <a:xfrm>
            <a:off x="359674" y="3839175"/>
            <a:ext cx="785552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Link - </a:t>
            </a:r>
            <a:r>
              <a:rPr lang="en-US" sz="1800" b="0" i="0" u="sng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https://www.canva.com/design/DAF59cSKse8/3AYXTq5XUAa9Bry0UELROA/watch?utm_content=DAF59cSKse8&amp;utm_campaign=designshare&amp;utm_medium=link&amp;utm_source=editor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94" name="Google Shape;9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2997" y="1486403"/>
            <a:ext cx="1819602" cy="181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7300" y="1093647"/>
            <a:ext cx="4183758" cy="2593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lang="en-US"/>
              <a:t>How did you feel while watching the video?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6750617eeb_0_1"/>
          <p:cNvSpPr txBox="1">
            <a:spLocks noGrp="1"/>
          </p:cNvSpPr>
          <p:nvPr>
            <p:ph type="title"/>
          </p:nvPr>
        </p:nvSpPr>
        <p:spPr>
          <a:xfrm>
            <a:off x="61414" y="158847"/>
            <a:ext cx="60699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Scary or not?</a:t>
            </a:r>
            <a:endParaRPr/>
          </a:p>
        </p:txBody>
      </p:sp>
      <p:sp>
        <p:nvSpPr>
          <p:cNvPr id="106" name="Google Shape;106;g26750617eeb_0_1"/>
          <p:cNvSpPr/>
          <p:nvPr/>
        </p:nvSpPr>
        <p:spPr>
          <a:xfrm>
            <a:off x="2040975" y="1049938"/>
            <a:ext cx="48447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This video clip is originally from a sca</a:t>
            </a:r>
            <a:r>
              <a:rPr lang="en-US" sz="1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r</a:t>
            </a:r>
            <a:r>
              <a:rPr lang="en-US" sz="1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y movie.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7" name="Google Shape;107;g26750617eeb_0_1"/>
          <p:cNvSpPr txBox="1"/>
          <p:nvPr/>
        </p:nvSpPr>
        <p:spPr>
          <a:xfrm>
            <a:off x="1807338" y="4243850"/>
            <a:ext cx="4749000" cy="6465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Did you expect this to come from a scary movie? Why or why not?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g26750617eeb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6925" y="1776838"/>
            <a:ext cx="3734400" cy="2314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6750617eeb_0_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lang="en-US"/>
              <a:t>Why didn’t the video feel scary?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 txBox="1">
            <a:spLocks noGrp="1"/>
          </p:cNvSpPr>
          <p:nvPr>
            <p:ph type="title"/>
          </p:nvPr>
        </p:nvSpPr>
        <p:spPr>
          <a:xfrm>
            <a:off x="61414" y="1588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Musical Magic</a:t>
            </a:r>
            <a:endParaRPr/>
          </a:p>
        </p:txBody>
      </p:sp>
      <p:sp>
        <p:nvSpPr>
          <p:cNvPr id="119" name="Google Shape;119;p12"/>
          <p:cNvSpPr/>
          <p:nvPr/>
        </p:nvSpPr>
        <p:spPr>
          <a:xfrm>
            <a:off x="571176" y="983404"/>
            <a:ext cx="67584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It’s because of the music.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Music can transform our reactions and make an unexpected, amusing twist to what we see on screen.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20" name="Google Shape;120;p12" descr="Music Images - Free Download on Freepik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7782" y="1948850"/>
            <a:ext cx="2546618" cy="2243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2"/>
          <p:cNvSpPr txBox="1"/>
          <p:nvPr/>
        </p:nvSpPr>
        <p:spPr>
          <a:xfrm>
            <a:off x="2419320" y="4485600"/>
            <a:ext cx="3712122" cy="369332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ready to create some music!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 txBox="1">
            <a:spLocks noGrp="1"/>
          </p:cNvSpPr>
          <p:nvPr>
            <p:ph type="title"/>
          </p:nvPr>
        </p:nvSpPr>
        <p:spPr>
          <a:xfrm>
            <a:off x="61414" y="158847"/>
            <a:ext cx="607002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Introduction to Hyperscore</a:t>
            </a:r>
            <a:endParaRPr/>
          </a:p>
        </p:txBody>
      </p:sp>
      <p:sp>
        <p:nvSpPr>
          <p:cNvPr id="128" name="Google Shape;128;p13"/>
          <p:cNvSpPr/>
          <p:nvPr/>
        </p:nvSpPr>
        <p:spPr>
          <a:xfrm>
            <a:off x="4463674" y="1808248"/>
            <a:ext cx="384512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Hyperscore is a music composition software that allows users to create unique musical compositions by drawing colorful lines and shapes, translating visual elements into music.</a:t>
            </a:r>
            <a:endParaRPr sz="1800" b="0" i="0" u="none" strike="noStrike" cap="none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771" y="941247"/>
            <a:ext cx="3088802" cy="348828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3"/>
          <p:cNvSpPr txBox="1"/>
          <p:nvPr/>
        </p:nvSpPr>
        <p:spPr>
          <a:xfrm>
            <a:off x="1623078" y="4682688"/>
            <a:ext cx="2581722" cy="21544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 this </a:t>
            </a:r>
            <a:r>
              <a:rPr lang="en-US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link</a:t>
            </a: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create an account on Hyperscore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m8ker_july202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1065</Words>
  <Application>Microsoft Office PowerPoint</Application>
  <PresentationFormat>On-screen Show (16:9)</PresentationFormat>
  <Paragraphs>137</Paragraphs>
  <Slides>27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Helvetica Neue Light</vt:lpstr>
      <vt:lpstr>Helvetica Neue</vt:lpstr>
      <vt:lpstr>Assistant</vt:lpstr>
      <vt:lpstr>edm8ker_july2022</vt:lpstr>
      <vt:lpstr>Beats &amp; Brushes: Painting Music with Hyperscore</vt:lpstr>
      <vt:lpstr>Overview</vt:lpstr>
      <vt:lpstr>Ground Rules</vt:lpstr>
      <vt:lpstr>Scary or not?</vt:lpstr>
      <vt:lpstr>How did you feel while watching the video?</vt:lpstr>
      <vt:lpstr>Scary or not?</vt:lpstr>
      <vt:lpstr>Why didn’t the video feel scary?</vt:lpstr>
      <vt:lpstr>Musical Magic</vt:lpstr>
      <vt:lpstr>Introduction to Hyperscore</vt:lpstr>
      <vt:lpstr>User Interface</vt:lpstr>
      <vt:lpstr>User Interface: Percussion Window</vt:lpstr>
      <vt:lpstr>User Interface: Melody Window</vt:lpstr>
      <vt:lpstr>Create Your Melody</vt:lpstr>
      <vt:lpstr>User Interface: Sketch Window</vt:lpstr>
      <vt:lpstr>Sketch Window</vt:lpstr>
      <vt:lpstr>Different ways to draw musical lines</vt:lpstr>
      <vt:lpstr>Harmony line </vt:lpstr>
      <vt:lpstr>Music Time! </vt:lpstr>
      <vt:lpstr>What musical features bring about different emotions?</vt:lpstr>
      <vt:lpstr>Final Task</vt:lpstr>
      <vt:lpstr>Steps to create a musical piece using Hyperscore</vt:lpstr>
      <vt:lpstr>Step 1: Decide on the type of music</vt:lpstr>
      <vt:lpstr>Step 2: Use the melody window to create motives  </vt:lpstr>
      <vt:lpstr>Step 3: Use the Percussion Window if Required </vt:lpstr>
      <vt:lpstr>Step 4: Use the sketch window to craft your music  </vt:lpstr>
      <vt:lpstr>Share It!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Beats &amp; Brushes: Painting Music with Hyperscore</dc:title>
  <dc:creator>Nitesh Sardar</dc:creator>
  <cp:lastModifiedBy>Hemu Sardar</cp:lastModifiedBy>
  <cp:revision>4</cp:revision>
  <dcterms:modified xsi:type="dcterms:W3CDTF">2024-02-15T03:14:39Z</dcterms:modified>
</cp:coreProperties>
</file>