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Assistant" panose="020B0604020202020204" charset="-79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TOABJB7RxWjrETa4e4lxQ0zM6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nce Tan Wei Ting" initials="" lastIdx="8" clrIdx="0"/>
  <p:cmAuthor id="1" name="Nitesh Sarda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D9A269-968C-4797-901D-9141B3A75CCE}">
  <a:tblStyle styleId="{A2D9A269-968C-4797-901D-9141B3A75CC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EEF"/>
          </a:solidFill>
        </a:fill>
      </a:tcStyle>
    </a:wholeTbl>
    <a:band1H>
      <a:tcTxStyle/>
      <a:tcStyle>
        <a:tcBdr/>
        <a:fill>
          <a:solidFill>
            <a:srgbClr val="D5DB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DB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717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Begin by sharing the overview. Apprise students of the tasks they’d accomplish in the class.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309" name="Google Shape;309;p23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3a04c53e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23a04c53e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Discuss the ground rules with learners and stress on the importance of them being followed throughout the class.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750617e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6750617e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750617e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6750617e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5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9" name="Google Shape;19;p2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6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9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0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50" name="Google Shape;50;p30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51" name="Google Shape;51;p30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52" name="Google Shape;52;p30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53" name="Google Shape;53;p30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55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ideos/searc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9cSKse8/3AYXTq5XUAa9Bry0UELROA/watch?utm_content=DAF59cSKse8&amp;utm_campaign=designshare&amp;utm_medium=link&amp;utm_source=edit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ount.hyperscore.com/?offeringId=af7c3465-645c-4706-94d0-3d30c4eb70d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5902950" y="598954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44"/>
              <a:buNone/>
            </a:pPr>
            <a:r>
              <a:rPr lang="en-US"/>
              <a:t>Beats &amp; Brushes: Painting Music with Hyperscore</a:t>
            </a:r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5902950" y="2082800"/>
            <a:ext cx="3095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Fourth/Fifth/Sixth Grade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60 minutes</a:t>
            </a:r>
            <a:endParaRPr/>
          </a:p>
        </p:txBody>
      </p:sp>
      <p:pic>
        <p:nvPicPr>
          <p:cNvPr id="68" name="Google Shape;6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671513"/>
            <a:ext cx="3490913" cy="349091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User Interface</a:t>
            </a:r>
            <a:endParaRPr/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62" y="1577571"/>
            <a:ext cx="7013837" cy="3298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"/>
          <p:cNvCxnSpPr/>
          <p:nvPr/>
        </p:nvCxnSpPr>
        <p:spPr>
          <a:xfrm rot="10800000">
            <a:off x="2613600" y="1338532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37" name="Google Shape;137;p3"/>
          <p:cNvSpPr txBox="1"/>
          <p:nvPr/>
        </p:nvSpPr>
        <p:spPr>
          <a:xfrm>
            <a:off x="2145599" y="1043930"/>
            <a:ext cx="9504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Melody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3"/>
          <p:cNvCxnSpPr/>
          <p:nvPr/>
        </p:nvCxnSpPr>
        <p:spPr>
          <a:xfrm flipH="1">
            <a:off x="3096000" y="1930703"/>
            <a:ext cx="428" cy="44529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139" name="Google Shape;139;p3"/>
          <p:cNvCxnSpPr/>
          <p:nvPr/>
        </p:nvCxnSpPr>
        <p:spPr>
          <a:xfrm rot="10800000">
            <a:off x="3565200" y="1339477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40" name="Google Shape;140;p3"/>
          <p:cNvSpPr txBox="1"/>
          <p:nvPr/>
        </p:nvSpPr>
        <p:spPr>
          <a:xfrm>
            <a:off x="5494801" y="1046786"/>
            <a:ext cx="792000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Tempo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3"/>
          <p:cNvCxnSpPr/>
          <p:nvPr/>
        </p:nvCxnSpPr>
        <p:spPr>
          <a:xfrm rot="10800000">
            <a:off x="5827200" y="1338532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42" name="Google Shape;142;p3"/>
          <p:cNvSpPr txBox="1"/>
          <p:nvPr/>
        </p:nvSpPr>
        <p:spPr>
          <a:xfrm>
            <a:off x="2722799" y="2475897"/>
            <a:ext cx="12372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Percussion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3226799" y="1040419"/>
            <a:ext cx="9504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Sketch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3"/>
          <p:cNvCxnSpPr/>
          <p:nvPr/>
        </p:nvCxnSpPr>
        <p:spPr>
          <a:xfrm rot="10800000">
            <a:off x="711162" y="3226810"/>
            <a:ext cx="40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45" name="Google Shape;145;p3"/>
          <p:cNvSpPr txBox="1"/>
          <p:nvPr/>
        </p:nvSpPr>
        <p:spPr>
          <a:xfrm>
            <a:off x="61414" y="3057533"/>
            <a:ext cx="564681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Space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3"/>
          <p:cNvCxnSpPr/>
          <p:nvPr/>
        </p:nvCxnSpPr>
        <p:spPr>
          <a:xfrm rot="10800000">
            <a:off x="806400" y="4694400"/>
            <a:ext cx="511362" cy="241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47" name="Google Shape;147;p3"/>
          <p:cNvSpPr txBox="1"/>
          <p:nvPr/>
        </p:nvSpPr>
        <p:spPr>
          <a:xfrm>
            <a:off x="140619" y="4422794"/>
            <a:ext cx="564681" cy="4616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of your music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3"/>
          <p:cNvCxnSpPr/>
          <p:nvPr/>
        </p:nvCxnSpPr>
        <p:spPr>
          <a:xfrm rot="10800000">
            <a:off x="1563600" y="1338532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49" name="Google Shape;149;p3"/>
          <p:cNvSpPr txBox="1"/>
          <p:nvPr/>
        </p:nvSpPr>
        <p:spPr>
          <a:xfrm>
            <a:off x="1115562" y="1046506"/>
            <a:ext cx="9504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 Tool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3"/>
          <p:cNvCxnSpPr/>
          <p:nvPr/>
        </p:nvCxnSpPr>
        <p:spPr>
          <a:xfrm rot="10800000">
            <a:off x="3701571" y="4256042"/>
            <a:ext cx="428" cy="3335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51" name="Google Shape;151;p3"/>
          <p:cNvSpPr txBox="1"/>
          <p:nvPr/>
        </p:nvSpPr>
        <p:spPr>
          <a:xfrm>
            <a:off x="3183079" y="3969538"/>
            <a:ext cx="12372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and download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3"/>
          <p:cNvCxnSpPr>
            <a:endCxn id="153" idx="3"/>
          </p:cNvCxnSpPr>
          <p:nvPr/>
        </p:nvCxnSpPr>
        <p:spPr>
          <a:xfrm flipH="1">
            <a:off x="660712" y="1820350"/>
            <a:ext cx="439800" cy="41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53" name="Google Shape;153;p3"/>
          <p:cNvSpPr txBox="1"/>
          <p:nvPr/>
        </p:nvSpPr>
        <p:spPr>
          <a:xfrm>
            <a:off x="26812" y="1692100"/>
            <a:ext cx="633900" cy="338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Select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Tool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451" y="1262230"/>
            <a:ext cx="4753497" cy="34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xfrm>
            <a:off x="61414" y="1444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User Interface: Melody Window</a:t>
            </a:r>
            <a:endParaRPr/>
          </a:p>
        </p:txBody>
      </p:sp>
      <p:sp>
        <p:nvSpPr>
          <p:cNvPr id="160" name="Google Shape;160;p14"/>
          <p:cNvSpPr txBox="1"/>
          <p:nvPr/>
        </p:nvSpPr>
        <p:spPr>
          <a:xfrm>
            <a:off x="2620799" y="870766"/>
            <a:ext cx="1598401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the rain drop shaped notes in the melody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4"/>
          <p:cNvCxnSpPr/>
          <p:nvPr/>
        </p:nvCxnSpPr>
        <p:spPr>
          <a:xfrm rot="10800000" flipH="1">
            <a:off x="3096428" y="1262230"/>
            <a:ext cx="7628" cy="94097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162" name="Google Shape;162;p14"/>
          <p:cNvCxnSpPr/>
          <p:nvPr/>
        </p:nvCxnSpPr>
        <p:spPr>
          <a:xfrm rot="10800000">
            <a:off x="1561213" y="2881210"/>
            <a:ext cx="40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63" name="Google Shape;163;p14"/>
          <p:cNvSpPr txBox="1"/>
          <p:nvPr/>
        </p:nvSpPr>
        <p:spPr>
          <a:xfrm>
            <a:off x="407014" y="2583224"/>
            <a:ext cx="1083386" cy="58477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the instrument from different available options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61414" y="2731611"/>
            <a:ext cx="284186" cy="288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2222614" y="896043"/>
            <a:ext cx="284186" cy="288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166" name="Google Shape;166;p14"/>
          <p:cNvCxnSpPr/>
          <p:nvPr/>
        </p:nvCxnSpPr>
        <p:spPr>
          <a:xfrm flipH="1">
            <a:off x="3952799" y="2737235"/>
            <a:ext cx="1" cy="196851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67" name="Google Shape;167;p14"/>
          <p:cNvSpPr txBox="1"/>
          <p:nvPr/>
        </p:nvSpPr>
        <p:spPr>
          <a:xfrm>
            <a:off x="3153599" y="4783939"/>
            <a:ext cx="1598401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adjust the length of the note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14"/>
          <p:cNvCxnSpPr/>
          <p:nvPr/>
        </p:nvCxnSpPr>
        <p:spPr>
          <a:xfrm rot="10800000">
            <a:off x="5983200" y="1513824"/>
            <a:ext cx="14400" cy="2705376"/>
          </a:xfrm>
          <a:prstGeom prst="straightConnector1">
            <a:avLst/>
          </a:prstGeom>
          <a:noFill/>
          <a:ln w="38100" cap="flat" cmpd="sng">
            <a:solidFill>
              <a:srgbClr val="3B7FF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14"/>
          <p:cNvSpPr txBox="1"/>
          <p:nvPr/>
        </p:nvSpPr>
        <p:spPr>
          <a:xfrm>
            <a:off x="4399210" y="3322018"/>
            <a:ext cx="1598400" cy="307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pitch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434121" y="4367198"/>
            <a:ext cx="1083386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play button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14"/>
          <p:cNvCxnSpPr/>
          <p:nvPr/>
        </p:nvCxnSpPr>
        <p:spPr>
          <a:xfrm rot="10800000">
            <a:off x="1598251" y="4444574"/>
            <a:ext cx="820949" cy="194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72" name="Google Shape;172;p14"/>
          <p:cNvSpPr/>
          <p:nvPr/>
        </p:nvSpPr>
        <p:spPr>
          <a:xfrm>
            <a:off x="95798" y="4367198"/>
            <a:ext cx="284186" cy="288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6553949" y="2506320"/>
            <a:ext cx="25252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Try to create a simple melody.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174" name="Google Shape;174;p14"/>
          <p:cNvCxnSpPr/>
          <p:nvPr/>
        </p:nvCxnSpPr>
        <p:spPr>
          <a:xfrm rot="10800000">
            <a:off x="1598251" y="2277610"/>
            <a:ext cx="40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75" name="Google Shape;175;p14"/>
          <p:cNvSpPr txBox="1"/>
          <p:nvPr/>
        </p:nvSpPr>
        <p:spPr>
          <a:xfrm>
            <a:off x="407014" y="2169888"/>
            <a:ext cx="1083386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 label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User Interface: Percussion Window</a:t>
            </a:r>
            <a:endParaRPr/>
          </a:p>
        </p:txBody>
      </p:sp>
      <p:cxnSp>
        <p:nvCxnSpPr>
          <p:cNvPr id="181" name="Google Shape;181;p15"/>
          <p:cNvCxnSpPr/>
          <p:nvPr/>
        </p:nvCxnSpPr>
        <p:spPr>
          <a:xfrm rot="10800000">
            <a:off x="2613600" y="1338532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82" name="Google Shape;182;p15"/>
          <p:cNvSpPr txBox="1"/>
          <p:nvPr/>
        </p:nvSpPr>
        <p:spPr>
          <a:xfrm>
            <a:off x="2145599" y="1043930"/>
            <a:ext cx="9504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Melody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5"/>
          <p:cNvCxnSpPr/>
          <p:nvPr/>
        </p:nvCxnSpPr>
        <p:spPr>
          <a:xfrm flipH="1">
            <a:off x="3096000" y="1930703"/>
            <a:ext cx="428" cy="44529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184" name="Google Shape;184;p15"/>
          <p:cNvCxnSpPr/>
          <p:nvPr/>
        </p:nvCxnSpPr>
        <p:spPr>
          <a:xfrm rot="10800000">
            <a:off x="3565200" y="1339477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185" name="Google Shape;185;p15"/>
          <p:cNvCxnSpPr/>
          <p:nvPr/>
        </p:nvCxnSpPr>
        <p:spPr>
          <a:xfrm rot="10800000">
            <a:off x="5827200" y="1338532"/>
            <a:ext cx="0" cy="31762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86" name="Google Shape;186;p15"/>
          <p:cNvSpPr txBox="1"/>
          <p:nvPr/>
        </p:nvSpPr>
        <p:spPr>
          <a:xfrm>
            <a:off x="2722799" y="2475897"/>
            <a:ext cx="12372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Percussion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3226799" y="1040419"/>
            <a:ext cx="950401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Sketch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598" y="817192"/>
            <a:ext cx="4735679" cy="402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/>
        </p:nvSpPr>
        <p:spPr>
          <a:xfrm>
            <a:off x="6206075" y="2183175"/>
            <a:ext cx="25252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Each row represents a different musical instrument.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61414" y="1156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User Interface: Sketch Window</a:t>
            </a:r>
            <a:endParaRPr/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01" y="1346399"/>
            <a:ext cx="5390054" cy="2090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466298" y="3741991"/>
            <a:ext cx="766970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motive </a:t>
            </a: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(made using the melody window)</a:t>
            </a: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is a small musical piece (sequence of notes). 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When you draw lines in the sketch window, you're guiding how the music based on that motive will sound—whether it goes higher, lower, or stays the same.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197" name="Google Shape;197;p16"/>
          <p:cNvCxnSpPr/>
          <p:nvPr/>
        </p:nvCxnSpPr>
        <p:spPr>
          <a:xfrm rot="10800000" flipH="1">
            <a:off x="1519628" y="1147030"/>
            <a:ext cx="7628" cy="94097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198" name="Google Shape;198;p16"/>
          <p:cNvSpPr txBox="1"/>
          <p:nvPr/>
        </p:nvSpPr>
        <p:spPr>
          <a:xfrm>
            <a:off x="882000" y="740454"/>
            <a:ext cx="1598401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Sequence of notes (labelled in red color)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748800" y="1843200"/>
            <a:ext cx="266400" cy="302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16"/>
          <p:cNvCxnSpPr/>
          <p:nvPr/>
        </p:nvCxnSpPr>
        <p:spPr>
          <a:xfrm rot="10800000" flipH="1">
            <a:off x="4315548" y="1096124"/>
            <a:ext cx="7628" cy="94097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01" name="Google Shape;201;p16"/>
          <p:cNvSpPr txBox="1"/>
          <p:nvPr/>
        </p:nvSpPr>
        <p:spPr>
          <a:xfrm>
            <a:off x="3673199" y="701577"/>
            <a:ext cx="1598401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piece of music. The pen tool is used to draw this.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725" y="1699248"/>
            <a:ext cx="2448950" cy="13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/>
          <p:nvPr/>
        </p:nvSpPr>
        <p:spPr>
          <a:xfrm>
            <a:off x="6241723" y="3174725"/>
            <a:ext cx="2707500" cy="338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Notice how different melody windows are used to craft a musical piece using the sketch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61414" y="1156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Sketch Window</a:t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466298" y="3741991"/>
            <a:ext cx="766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74" y="1485637"/>
            <a:ext cx="3522526" cy="217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048" y="1485637"/>
            <a:ext cx="3410912" cy="21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/>
          <p:nvPr/>
        </p:nvSpPr>
        <p:spPr>
          <a:xfrm>
            <a:off x="550948" y="747991"/>
            <a:ext cx="766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What’s the difference between these two musical lines?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13" name="Google Shape;213;p17"/>
          <p:cNvCxnSpPr/>
          <p:nvPr/>
        </p:nvCxnSpPr>
        <p:spPr>
          <a:xfrm>
            <a:off x="907628" y="2684663"/>
            <a:ext cx="6772" cy="116013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14" name="Google Shape;214;p17"/>
          <p:cNvSpPr txBox="1"/>
          <p:nvPr/>
        </p:nvSpPr>
        <p:spPr>
          <a:xfrm>
            <a:off x="550948" y="3913451"/>
            <a:ext cx="3020400" cy="58477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Hyperscore incorporates Western musical harmony rules. When you turn them on, these rules help adjust the notes to match the chosen scale or key, keeping the music sounding good.</a:t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748800" y="2097072"/>
            <a:ext cx="316800" cy="63892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61414" y="115647"/>
            <a:ext cx="6152186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Different ways to draw musical lines</a:t>
            </a:r>
            <a:endParaRPr/>
          </a:p>
        </p:txBody>
      </p:sp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601" y="1546172"/>
            <a:ext cx="2620800" cy="142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01" y="1530391"/>
            <a:ext cx="2620800" cy="148640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876675" y="3103301"/>
            <a:ext cx="1227600" cy="276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Flat line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524112" y="3103301"/>
            <a:ext cx="2095800" cy="276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 with varying pitch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375" y="1601767"/>
            <a:ext cx="2474749" cy="1318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6343849" y="3103301"/>
            <a:ext cx="2095800" cy="276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Overlapping Lines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61414" y="115647"/>
            <a:ext cx="6152186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Harmony line	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876675" y="3135801"/>
            <a:ext cx="1227452" cy="276999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Flat lines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9"/>
          <p:cNvSpPr txBox="1"/>
          <p:nvPr/>
        </p:nvSpPr>
        <p:spPr>
          <a:xfrm>
            <a:off x="345074" y="763790"/>
            <a:ext cx="2095725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Harmony line: The gray line running through the middle of the sketch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801" y="1569461"/>
            <a:ext cx="2937598" cy="17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79" y="1569461"/>
            <a:ext cx="3164782" cy="182882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9"/>
          <p:cNvSpPr/>
          <p:nvPr/>
        </p:nvSpPr>
        <p:spPr>
          <a:xfrm>
            <a:off x="748799" y="2361601"/>
            <a:ext cx="2878861" cy="237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19"/>
          <p:cNvCxnSpPr/>
          <p:nvPr/>
        </p:nvCxnSpPr>
        <p:spPr>
          <a:xfrm>
            <a:off x="1066028" y="1127296"/>
            <a:ext cx="6772" cy="116013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38" name="Google Shape;238;p19"/>
          <p:cNvSpPr/>
          <p:nvPr/>
        </p:nvSpPr>
        <p:spPr>
          <a:xfrm>
            <a:off x="462879" y="3750244"/>
            <a:ext cx="766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Try to create a simple musical piece using the sketch window.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39" name="Google Shape;239;p19"/>
          <p:cNvCxnSpPr/>
          <p:nvPr/>
        </p:nvCxnSpPr>
        <p:spPr>
          <a:xfrm>
            <a:off x="6409628" y="1258096"/>
            <a:ext cx="6772" cy="116013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40" name="Google Shape;240;p19"/>
          <p:cNvSpPr txBox="1"/>
          <p:nvPr/>
        </p:nvSpPr>
        <p:spPr>
          <a:xfrm>
            <a:off x="5098274" y="673321"/>
            <a:ext cx="2095725" cy="58477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harmony line one can introduce regions of tension, suspense, and resolution, adding interest to the musical piece.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1682398" y="4407326"/>
            <a:ext cx="5511600" cy="646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1800"/>
              <a:t>Use the select tool while adjusting the harmony line.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Helvetica Neue"/>
              <a:buNone/>
            </a:pPr>
            <a:r>
              <a:rPr lang="en-US"/>
              <a:t>What things in music make us feel happy or sad?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Happy Vs Sad Vs Horror</a:t>
            </a:r>
            <a:endParaRPr/>
          </a:p>
        </p:txBody>
      </p:sp>
      <p:graphicFrame>
        <p:nvGraphicFramePr>
          <p:cNvPr id="252" name="Google Shape;252;p33"/>
          <p:cNvGraphicFramePr/>
          <p:nvPr/>
        </p:nvGraphicFramePr>
        <p:xfrm>
          <a:off x="876000" y="1367750"/>
          <a:ext cx="6096000" cy="2148890"/>
        </p:xfrm>
        <a:graphic>
          <a:graphicData uri="http://schemas.openxmlformats.org/drawingml/2006/table">
            <a:tbl>
              <a:tblPr firstRow="1" bandRow="1">
                <a:noFill/>
                <a:tableStyleId>{A2D9A269-968C-4797-901D-9141B3A75CCE}</a:tableStyleId>
              </a:tblPr>
              <a:tblGrid>
                <a:gridCol w="9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Aspect	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Fun/Happy Music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Sad Music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Horror Music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Notes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Short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Long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 mixture of short and long notes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Pitch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High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Low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Melody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Ascending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Descending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Abrupt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Tempo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Fast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Slow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Slow to moderate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3" name="Google Shape;253;p33"/>
          <p:cNvSpPr/>
          <p:nvPr/>
        </p:nvSpPr>
        <p:spPr>
          <a:xfrm>
            <a:off x="876000" y="3814192"/>
            <a:ext cx="669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Note: This is jus</a:t>
            </a:r>
            <a:r>
              <a:rPr lang="en-US" sz="1800" i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 generalization, and various musical elements contribute to the overall mood in each genre.</a:t>
            </a:r>
            <a:endParaRPr sz="1800" b="0" i="1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Final Task</a:t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213600" y="1294192"/>
            <a:ext cx="6691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You are given three videos.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Video 1 and video 2 have a horror theme, while Video 3 is centered around fun. The original audio has been removed. 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You are only required to compose music using Hyperscore for one of the videos based on your preference.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1083748" y="3243801"/>
            <a:ext cx="5511452" cy="646331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Make sure that the duration of your music is similar to that of the video you chose.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326225" y="4469300"/>
            <a:ext cx="461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 of videos: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https://pixabay.com/videos/search/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440304" y="1437696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571"/>
              <a:buChar char="●"/>
            </a:pPr>
            <a:r>
              <a:rPr lang="en-US" sz="1800">
                <a:solidFill>
                  <a:schemeClr val="dk1"/>
                </a:solidFill>
              </a:rPr>
              <a:t>Gain an understanding of how music has the ability to evoke various emotions and create distinct moods.</a:t>
            </a:r>
            <a:endParaRPr/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571"/>
              <a:buChar char="●"/>
            </a:pPr>
            <a:r>
              <a:rPr lang="en-US" sz="1800">
                <a:solidFill>
                  <a:schemeClr val="dk1"/>
                </a:solidFill>
              </a:rPr>
              <a:t>Use Hyperscore to craft musical pieces.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Helvetica Neue"/>
              <a:buNone/>
            </a:pPr>
            <a:r>
              <a:rPr lang="en-US"/>
              <a:t>Steps to create a musical piece using Hyperscore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Step 1: Decide on the type of music</a:t>
            </a: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213600" y="1294192"/>
            <a:ext cx="669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Determine the mood of your music: whether you want it to be happy or sad or something else.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73" name="Google Shape;273;p37" descr="Free photo mental disorders concept composition for bipolar disor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575" y="2309590"/>
            <a:ext cx="4034825" cy="268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Step 2: Use the melody window to create motives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170400" y="1337392"/>
            <a:ext cx="7490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Open the Melody Window and start placing teardrop-shaped notes to create basic motives for your piece.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Feel free to use multiple Melody Windows to experiment with different musical ideas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851" y="2437878"/>
            <a:ext cx="3369149" cy="2440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8"/>
          <p:cNvCxnSpPr/>
          <p:nvPr/>
        </p:nvCxnSpPr>
        <p:spPr>
          <a:xfrm>
            <a:off x="5342400" y="3592800"/>
            <a:ext cx="612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82" name="Google Shape;282;p38"/>
          <p:cNvSpPr txBox="1"/>
          <p:nvPr/>
        </p:nvSpPr>
        <p:spPr>
          <a:xfrm>
            <a:off x="6015748" y="3423523"/>
            <a:ext cx="2077052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extend the length of this melody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Step 3: Use the Percussion Window if Required </a:t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213600" y="1294192"/>
            <a:ext cx="6691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If rhythm is essential, navigate to the Percussion Window and add elements to enhance your composition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399" y="2085678"/>
            <a:ext cx="3166802" cy="269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61414" y="2452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Step 4: Use the sketch window to craft your music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170400" y="1337392"/>
            <a:ext cx="74904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Open the Sketch Window to draw lines with colors representing your motives.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Utilize the Harmony to create regions of tension, suspense, and resolution, shaping the overall emotional narrative of your composition.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Experiment with the Sketch Window and Harmony Line to fine-tune the structure and emotional feel of your music.</a:t>
            </a:r>
            <a:endParaRPr sz="16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601" y="2786261"/>
            <a:ext cx="2937598" cy="1799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40"/>
          <p:cNvCxnSpPr/>
          <p:nvPr/>
        </p:nvCxnSpPr>
        <p:spPr>
          <a:xfrm rot="10800000" flipH="1">
            <a:off x="5515200" y="3588010"/>
            <a:ext cx="496651" cy="479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oval" w="lg" len="lg"/>
          </a:ln>
        </p:spPr>
      </p:cxnSp>
      <p:sp>
        <p:nvSpPr>
          <p:cNvPr id="298" name="Google Shape;298;p40"/>
          <p:cNvSpPr txBox="1"/>
          <p:nvPr/>
        </p:nvSpPr>
        <p:spPr>
          <a:xfrm>
            <a:off x="6080548" y="3357178"/>
            <a:ext cx="2077052" cy="33855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extend the length of this sketch window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44525" y="185675"/>
            <a:ext cx="59496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Share It!</a:t>
            </a:r>
            <a:endParaRPr/>
          </a:p>
        </p:txBody>
      </p:sp>
      <p:sp>
        <p:nvSpPr>
          <p:cNvPr id="304" name="Google Shape;304;p41"/>
          <p:cNvSpPr txBox="1"/>
          <p:nvPr/>
        </p:nvSpPr>
        <p:spPr>
          <a:xfrm>
            <a:off x="5785000" y="3418400"/>
            <a:ext cx="118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218772" y="1488822"/>
            <a:ext cx="6851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Keep the video (the one you chose) open in your media player.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Play the music (created by you) using Hyperscore.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Play the video.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Share it with your classmates and observe their reactions.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71750"/>
            <a:ext cx="47244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3213" y="0"/>
            <a:ext cx="249050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/>
          <p:nvPr/>
        </p:nvSpPr>
        <p:spPr>
          <a:xfrm>
            <a:off x="928688" y="599859"/>
            <a:ext cx="4138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976326" y="2562022"/>
            <a:ext cx="3459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edm8ker is a fully owned brand of </a:t>
            </a:r>
            <a:r>
              <a:rPr lang="en-US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Makedemy Pte Ltd</a:t>
            </a:r>
            <a:br>
              <a:rPr lang="en-US" sz="12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en-US" sz="1200" b="0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 member of the SL2 group of social enterprises.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3a04c53e2b_0_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Ground Rules</a:t>
            </a:r>
            <a:endParaRPr/>
          </a:p>
        </p:txBody>
      </p:sp>
      <p:pic>
        <p:nvPicPr>
          <p:cNvPr id="80" name="Google Shape;80;g23a04c53e2b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2557" t="-4513" r="-21761" b="-3723"/>
          <a:stretch/>
        </p:blipFill>
        <p:spPr>
          <a:xfrm>
            <a:off x="2796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1" name="Google Shape;81;g23a04c53e2b_0_0"/>
          <p:cNvSpPr txBox="1">
            <a:spLocks noGrp="1"/>
          </p:cNvSpPr>
          <p:nvPr>
            <p:ph type="body" idx="1"/>
          </p:nvPr>
        </p:nvSpPr>
        <p:spPr>
          <a:xfrm>
            <a:off x="2844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50">
                <a:solidFill>
                  <a:schemeClr val="dk1"/>
                </a:solidFill>
              </a:rPr>
              <a:t>Be respectful of one another. Listen to your teammates.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50">
              <a:solidFill>
                <a:schemeClr val="dk1"/>
              </a:solidFill>
            </a:endParaRPr>
          </a:p>
        </p:txBody>
      </p:sp>
      <p:pic>
        <p:nvPicPr>
          <p:cNvPr id="82" name="Google Shape;82;g23a04c53e2b_0_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-16666" r="-16666"/>
          <a:stretch/>
        </p:blipFill>
        <p:spPr>
          <a:xfrm>
            <a:off x="24974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3" name="Google Shape;83;g23a04c53e2b_0_0"/>
          <p:cNvSpPr txBox="1">
            <a:spLocks noGrp="1"/>
          </p:cNvSpPr>
          <p:nvPr>
            <p:ph type="subTitle" idx="4294967295"/>
          </p:nvPr>
        </p:nvSpPr>
        <p:spPr>
          <a:xfrm>
            <a:off x="24974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9032"/>
              <a:buFont typeface="Assistant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Raise your hand if you have anything to share.</a:t>
            </a:r>
            <a:endParaRPr sz="24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9032"/>
              <a:buFont typeface="Assistant"/>
              <a:buNone/>
            </a:pPr>
            <a:endParaRPr sz="2400" b="0" i="0" u="none" strike="noStrike" cap="none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4" name="Google Shape;84;g23a04c53e2b_0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-21614" t="-3748" r="-21242" b="-3374"/>
          <a:stretch/>
        </p:blipFill>
        <p:spPr>
          <a:xfrm>
            <a:off x="471532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5" name="Google Shape;85;g23a04c53e2b_0_0"/>
          <p:cNvSpPr txBox="1">
            <a:spLocks noGrp="1"/>
          </p:cNvSpPr>
          <p:nvPr>
            <p:ph type="subTitle" idx="4294967295"/>
          </p:nvPr>
        </p:nvSpPr>
        <p:spPr>
          <a:xfrm>
            <a:off x="471532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6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Listen closely and follow instructions.</a:t>
            </a:r>
            <a:endParaRPr sz="165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6" name="Google Shape;86;g23a04c53e2b_0_0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-18774" t="-1578" r="-18773" b="-1575"/>
          <a:stretch/>
        </p:blipFill>
        <p:spPr>
          <a:xfrm>
            <a:off x="6933175" y="1190098"/>
            <a:ext cx="20337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7" name="Google Shape;87;g23a04c53e2b_0_0"/>
          <p:cNvSpPr txBox="1">
            <a:spLocks noGrp="1"/>
          </p:cNvSpPr>
          <p:nvPr>
            <p:ph type="subTitle" idx="4294967295"/>
          </p:nvPr>
        </p:nvSpPr>
        <p:spPr>
          <a:xfrm>
            <a:off x="6933175" y="3107475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None/>
            </a:pPr>
            <a:r>
              <a:rPr lang="en-US" sz="165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the tasks on time.</a:t>
            </a:r>
            <a:endParaRPr sz="165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Scary or not?</a:t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359674" y="3839175"/>
            <a:ext cx="78555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Link - </a:t>
            </a:r>
            <a:r>
              <a:rPr lang="en-US" sz="1800" b="0" i="0" u="sng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https://www.canva.com/design/DAF59cSKse8/3AYXTq5XUAa9Bry0UELROA/watch?utm_content=DAF59cSKse8&amp;utm_campaign=designshare&amp;utm_medium=link&amp;utm_source=editor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4" name="Google Shape;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00" y="1232905"/>
            <a:ext cx="5407681" cy="231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US"/>
              <a:t>How did you feel while watching the video?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750617eeb_0_1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699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Scary or not?</a:t>
            </a:r>
            <a:endParaRPr/>
          </a:p>
        </p:txBody>
      </p:sp>
      <p:pic>
        <p:nvPicPr>
          <p:cNvPr id="105" name="Google Shape;105;g26750617eeb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000" y="1624455"/>
            <a:ext cx="5407679" cy="231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6750617eeb_0_1"/>
          <p:cNvSpPr/>
          <p:nvPr/>
        </p:nvSpPr>
        <p:spPr>
          <a:xfrm>
            <a:off x="2040975" y="1049938"/>
            <a:ext cx="48447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This video clip is originally from a horror movie.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7" name="Google Shape;107;g26750617eeb_0_1"/>
          <p:cNvSpPr txBox="1"/>
          <p:nvPr/>
        </p:nvSpPr>
        <p:spPr>
          <a:xfrm>
            <a:off x="1720300" y="4257250"/>
            <a:ext cx="5339100" cy="646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Do you find it enjoyable or fun when you watch a horror movie?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750617eeb_0_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</a:pPr>
            <a:r>
              <a:rPr lang="en-US"/>
              <a:t>Why didn’t the video feel scary?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Musical Magic</a:t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571176" y="983404"/>
            <a:ext cx="67584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It’s because of the music.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Music can transform our reactions and make an unexpected, amusing twist to what we see on screen.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9" name="Google Shape;119;p12" descr="Music Images - Free Download on Freepi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7782" y="1948850"/>
            <a:ext cx="2546618" cy="224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2419320" y="4485600"/>
            <a:ext cx="3712122" cy="36933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ready to create some music!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61414" y="158847"/>
            <a:ext cx="6070028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Introduction to Hyperscore</a:t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4463674" y="1808248"/>
            <a:ext cx="38451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Hyperscore is a music composition software that allows users to create unique musical compositions by drawing colorful lines and shapes, translating visual elements into music.</a:t>
            </a:r>
            <a:endParaRPr sz="1800" b="0" i="0" u="none" strike="noStrike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771" y="941247"/>
            <a:ext cx="3088802" cy="348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1623078" y="4682688"/>
            <a:ext cx="2581722" cy="215444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 this </a:t>
            </a:r>
            <a:r>
              <a:rPr lang="en-US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link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create an account on Hyperscore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(16:9)</PresentationFormat>
  <Paragraphs>126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Helvetica Neue</vt:lpstr>
      <vt:lpstr>Helvetica Neue Light</vt:lpstr>
      <vt:lpstr>Arial</vt:lpstr>
      <vt:lpstr>Assistant</vt:lpstr>
      <vt:lpstr>Calibri</vt:lpstr>
      <vt:lpstr>edm8ker_july2022</vt:lpstr>
      <vt:lpstr>Beats &amp; Brushes: Painting Music with Hyperscore</vt:lpstr>
      <vt:lpstr>Overview</vt:lpstr>
      <vt:lpstr>Ground Rules</vt:lpstr>
      <vt:lpstr>Scary or not?</vt:lpstr>
      <vt:lpstr>How did you feel while watching the video?</vt:lpstr>
      <vt:lpstr>Scary or not?</vt:lpstr>
      <vt:lpstr>Why didn’t the video feel scary?</vt:lpstr>
      <vt:lpstr>Musical Magic</vt:lpstr>
      <vt:lpstr>Introduction to Hyperscore</vt:lpstr>
      <vt:lpstr>User Interface</vt:lpstr>
      <vt:lpstr>User Interface: Melody Window</vt:lpstr>
      <vt:lpstr>User Interface: Percussion Window</vt:lpstr>
      <vt:lpstr>User Interface: Sketch Window</vt:lpstr>
      <vt:lpstr>Sketch Window</vt:lpstr>
      <vt:lpstr>Different ways to draw musical lines</vt:lpstr>
      <vt:lpstr>Harmony line </vt:lpstr>
      <vt:lpstr>What things in music make us feel happy or sad?</vt:lpstr>
      <vt:lpstr>Happy Vs Sad Vs Horror</vt:lpstr>
      <vt:lpstr>Final Task</vt:lpstr>
      <vt:lpstr>Steps to create a musical piece using Hyperscore</vt:lpstr>
      <vt:lpstr>Step 1: Decide on the type of music</vt:lpstr>
      <vt:lpstr>Step 2: Use the melody window to create motives  </vt:lpstr>
      <vt:lpstr>Step 3: Use the Percussion Window if Required </vt:lpstr>
      <vt:lpstr>Step 4: Use the sketch window to craft your music  </vt:lpstr>
      <vt:lpstr>Share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Beats &amp; Brushes: Painting Music with Hyperscore</dc:title>
  <dc:creator>Nitesh Sardar</dc:creator>
  <cp:lastModifiedBy>Hemu Sardar</cp:lastModifiedBy>
  <cp:revision>1</cp:revision>
  <dcterms:modified xsi:type="dcterms:W3CDTF">2024-02-01T08:03:08Z</dcterms:modified>
</cp:coreProperties>
</file>