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9" r:id="rId4"/>
    <p:sldMasterId id="2147483680" r:id="rId5"/>
    <p:sldMasterId id="214748368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Assistant"/>
      <p:regular r:id="rId33"/>
      <p:bold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Helvetica Neue Light"/>
      <p:regular r:id="rId39"/>
      <p:bold r:id="rId40"/>
      <p:italic r:id="rId41"/>
      <p:boldItalic r:id="rId42"/>
    </p:embeddedFont>
    <p:embeddedFont>
      <p:font typeface="Rancho"/>
      <p:regular r:id="rId43"/>
    </p:embeddedFont>
    <p:embeddedFont>
      <p:font typeface="Caveat Brush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.fntdata"/><Relationship Id="rId20" Type="http://schemas.openxmlformats.org/officeDocument/2006/relationships/slide" Target="slides/slide13.xml"/><Relationship Id="rId42" Type="http://schemas.openxmlformats.org/officeDocument/2006/relationships/font" Target="fonts/HelveticaNeueLight-boldItalic.fntdata"/><Relationship Id="rId41" Type="http://schemas.openxmlformats.org/officeDocument/2006/relationships/font" Target="fonts/HelveticaNeueLight-italic.fntdata"/><Relationship Id="rId22" Type="http://schemas.openxmlformats.org/officeDocument/2006/relationships/slide" Target="slides/slide15.xml"/><Relationship Id="rId44" Type="http://schemas.openxmlformats.org/officeDocument/2006/relationships/font" Target="fonts/CaveatBrush-regular.fntdata"/><Relationship Id="rId21" Type="http://schemas.openxmlformats.org/officeDocument/2006/relationships/slide" Target="slides/slide14.xml"/><Relationship Id="rId43" Type="http://schemas.openxmlformats.org/officeDocument/2006/relationships/font" Target="fonts/Rancho-regular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4.xml"/><Relationship Id="rId33" Type="http://schemas.openxmlformats.org/officeDocument/2006/relationships/font" Target="fonts/Assistant-regular.fntdata"/><Relationship Id="rId10" Type="http://schemas.openxmlformats.org/officeDocument/2006/relationships/slide" Target="slides/slide3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5.xml"/><Relationship Id="rId34" Type="http://schemas.openxmlformats.org/officeDocument/2006/relationships/font" Target="fonts/Assistant-bold.fntdata"/><Relationship Id="rId15" Type="http://schemas.openxmlformats.org/officeDocument/2006/relationships/slide" Target="slides/slide8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0.xml"/><Relationship Id="rId39" Type="http://schemas.openxmlformats.org/officeDocument/2006/relationships/font" Target="fonts/HelveticaNeueLight-regular.fntdata"/><Relationship Id="rId16" Type="http://schemas.openxmlformats.org/officeDocument/2006/relationships/slide" Target="slides/slide9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ordwall.net/resource/12588472/guess-the-animal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254aea1aa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f254aea1aa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6c1d5d68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6c1d5d68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link: </a:t>
            </a:r>
            <a:r>
              <a:rPr lang="en" sz="1500" u="sng">
                <a:solidFill>
                  <a:srgbClr val="4FC3F7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https://wordwall.net/resource/12588472/guess-the-animal</a:t>
            </a: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26c1d5d682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26c1d5d682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you manage to guess the animal correctly. What made some animals harder to guess than others?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6c1d5d682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26c1d5d682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26c1d5d682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26c1d5d682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e4a79caee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e4a79cae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e4a79caee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e4a79cae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f254aea1aa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f254aea1aa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students per group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f254aea1aa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f254aea1aa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e4a79caee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e4a79caee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e4a79caee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e4a79caee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54aea1aa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f254aea1aa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717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 by sharing the overview. Apprise students of the tasks they’d accomplish in the class.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e4a79caee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e4a79caee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f254aea1aa_0_45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1f254aea1aa_0_45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89" name="Google Shape;389;g1f254aea1aa_0_45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254aea1aa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f254aea1aa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ground rules with students and stress on the importance of them being followed throughout the class.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6c1d5d6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6c1d5d6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6c1d5d68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6c1d5d68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26c1d5d68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26c1d5d68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6c1d5d68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6c1d5d68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f11f0c0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2f11f0c0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6c1d5d68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26c1d5d68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45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6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7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Relationship Id="rId6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7" name="Google Shape;5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8" name="Google Shape;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6" name="Google Shape;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1" name="Google Shape;7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2" name="Google Shape;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3" name="Google Shape;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9" name="Google Shape;7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4" name="Google Shape;8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5" name="Google Shape;8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7" name="Google Shape;87;p18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88" name="Google Shape;88;p18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9" name="Google Shape;89;p18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1" name="Google Shape;101;p19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102" name="Google Shape;10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4" name="Google Shape;10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7" name="Google Shape;107;p19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8" name="Google Shape;108;p19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9" name="Google Shape;109;p19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117" name="Google Shape;1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9" name="Google Shape;1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0" name="Google Shape;12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26" name="Google Shape;12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8" name="Google Shape;12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9" name="Google Shape;12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0" name="Google Shape;13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545525" y="1818813"/>
            <a:ext cx="80529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9pPr>
          </a:lstStyle>
          <a:p/>
        </p:txBody>
      </p:sp>
      <p:sp>
        <p:nvSpPr>
          <p:cNvPr id="148" name="Google Shape;148;p25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9" name="Google Shape;149;p25"/>
          <p:cNvCxnSpPr/>
          <p:nvPr/>
        </p:nvCxnSpPr>
        <p:spPr>
          <a:xfrm>
            <a:off x="545588" y="1262622"/>
            <a:ext cx="8052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25"/>
          <p:cNvCxnSpPr/>
          <p:nvPr/>
        </p:nvCxnSpPr>
        <p:spPr>
          <a:xfrm>
            <a:off x="545513" y="3387803"/>
            <a:ext cx="8052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5"/>
          <p:cNvSpPr txBox="1"/>
          <p:nvPr>
            <p:ph idx="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471900" y="414974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471900" y="1595324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 flipH="1" rot="10800000">
            <a:off x="0" y="1685925"/>
            <a:ext cx="9144000" cy="266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type="title"/>
          </p:nvPr>
        </p:nvSpPr>
        <p:spPr>
          <a:xfrm>
            <a:off x="471900" y="4339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2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8523541" y="47872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8523541" y="47872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" name="Google Shape;181;p31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2" name="Google Shape;182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133350" y="46206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2"/>
          <p:cNvSpPr txBox="1"/>
          <p:nvPr>
            <p:ph idx="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1" name="Google Shape;191;p33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34"/>
          <p:cNvSpPr txBox="1"/>
          <p:nvPr/>
        </p:nvSpPr>
        <p:spPr>
          <a:xfrm>
            <a:off x="198750" y="1750375"/>
            <a:ext cx="87465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5000" u="sng">
                <a:latin typeface="Rancho"/>
                <a:ea typeface="Rancho"/>
                <a:cs typeface="Rancho"/>
                <a:sym typeface="Rancho"/>
              </a:rPr>
              <a:t> Face Mask ?</a:t>
            </a:r>
            <a:endParaRPr b="1" i="0" sz="15000" u="sng" cap="none" strike="noStrike">
              <a:latin typeface="Rancho"/>
              <a:ea typeface="Rancho"/>
              <a:cs typeface="Rancho"/>
              <a:sym typeface="Ranch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471900" y="4339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471900" y="16142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Helvetica Neue"/>
              <a:buChar char="●"/>
              <a:defRPr sz="18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■"/>
              <a:defRPr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●"/>
              <a:defRPr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■"/>
              <a:defRPr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●"/>
              <a:defRPr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Helvetica Neue"/>
              <a:buChar char="■"/>
              <a:defRPr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8523541" y="41776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0" y="4556101"/>
            <a:ext cx="9144000" cy="587400"/>
          </a:xfrm>
          <a:prstGeom prst="rect">
            <a:avLst/>
          </a:prstGeom>
          <a:gradFill>
            <a:gsLst>
              <a:gs pos="0">
                <a:srgbClr val="BFBFBF"/>
              </a:gs>
              <a:gs pos="0">
                <a:srgbClr val="003D6A"/>
              </a:gs>
              <a:gs pos="100000">
                <a:srgbClr val="E00069"/>
              </a:gs>
              <a:gs pos="100000">
                <a:srgbClr val="73737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492625" y="4662411"/>
            <a:ext cx="1579626" cy="374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ictoblox.ai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44.png"/><Relationship Id="rId5" Type="http://schemas.openxmlformats.org/officeDocument/2006/relationships/image" Target="../media/image30.png"/><Relationship Id="rId6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ctrTitle"/>
          </p:nvPr>
        </p:nvSpPr>
        <p:spPr>
          <a:xfrm>
            <a:off x="4220775" y="671525"/>
            <a:ext cx="48399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Discovering Language Superpowers with NLP </a:t>
            </a:r>
            <a:endParaRPr/>
          </a:p>
        </p:txBody>
      </p:sp>
      <p:sp>
        <p:nvSpPr>
          <p:cNvPr id="200" name="Google Shape;200;p35"/>
          <p:cNvSpPr txBox="1"/>
          <p:nvPr>
            <p:ph idx="1" type="subTitle"/>
          </p:nvPr>
        </p:nvSpPr>
        <p:spPr>
          <a:xfrm>
            <a:off x="4914900" y="1937150"/>
            <a:ext cx="31914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60 minutes </a:t>
            </a:r>
            <a:endParaRPr sz="2000"/>
          </a:p>
        </p:txBody>
      </p:sp>
      <p:pic>
        <p:nvPicPr>
          <p:cNvPr id="201" name="Google Shape;20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121" r="25121" t="0"/>
          <a:stretch/>
        </p:blipFill>
        <p:spPr>
          <a:xfrm>
            <a:off x="666750" y="671525"/>
            <a:ext cx="3474600" cy="349170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694000" y="1090175"/>
            <a:ext cx="4321200" cy="31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 access the game, s</a:t>
            </a:r>
            <a:r>
              <a:rPr lang="en">
                <a:solidFill>
                  <a:srgbClr val="000000"/>
                </a:solidFill>
              </a:rPr>
              <a:t>can the QR code or type the link on the browser below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bit.ly/guessanimal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You’ll see a word with an arrow next to it. Type</a:t>
            </a:r>
            <a:r>
              <a:rPr lang="en">
                <a:solidFill>
                  <a:srgbClr val="000000"/>
                </a:solidFill>
              </a:rPr>
              <a:t> a word that’s related in order to get points!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81" name="Google Shape;281;p44"/>
          <p:cNvSpPr/>
          <p:nvPr/>
        </p:nvSpPr>
        <p:spPr>
          <a:xfrm>
            <a:off x="1468600" y="2014763"/>
            <a:ext cx="2772000" cy="528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4"/>
          <p:cNvSpPr txBox="1"/>
          <p:nvPr/>
        </p:nvSpPr>
        <p:spPr>
          <a:xfrm>
            <a:off x="1468600" y="111825"/>
            <a:ext cx="5799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Semantris - Word Association Game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Duration - 10 minutes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3" name="Google Shape;283;p44"/>
          <p:cNvGrpSpPr/>
          <p:nvPr/>
        </p:nvGrpSpPr>
        <p:grpSpPr>
          <a:xfrm>
            <a:off x="196174" y="1154275"/>
            <a:ext cx="358200" cy="446400"/>
            <a:chOff x="179125" y="923975"/>
            <a:chExt cx="358200" cy="446400"/>
          </a:xfrm>
        </p:grpSpPr>
        <p:sp>
          <p:nvSpPr>
            <p:cNvPr id="284" name="Google Shape;284;p44"/>
            <p:cNvSpPr/>
            <p:nvPr/>
          </p:nvSpPr>
          <p:spPr>
            <a:xfrm>
              <a:off x="179125" y="963875"/>
              <a:ext cx="358200" cy="341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4"/>
            <p:cNvSpPr txBox="1"/>
            <p:nvPr/>
          </p:nvSpPr>
          <p:spPr>
            <a:xfrm>
              <a:off x="179125" y="923975"/>
              <a:ext cx="315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1</a:t>
              </a:r>
              <a:endParaRPr sz="17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</p:grpSp>
      <p:grpSp>
        <p:nvGrpSpPr>
          <p:cNvPr id="286" name="Google Shape;286;p44"/>
          <p:cNvGrpSpPr/>
          <p:nvPr/>
        </p:nvGrpSpPr>
        <p:grpSpPr>
          <a:xfrm>
            <a:off x="196175" y="3139000"/>
            <a:ext cx="358200" cy="446400"/>
            <a:chOff x="179125" y="923975"/>
            <a:chExt cx="358200" cy="446400"/>
          </a:xfrm>
        </p:grpSpPr>
        <p:sp>
          <p:nvSpPr>
            <p:cNvPr id="287" name="Google Shape;287;p44"/>
            <p:cNvSpPr/>
            <p:nvPr/>
          </p:nvSpPr>
          <p:spPr>
            <a:xfrm>
              <a:off x="179125" y="963875"/>
              <a:ext cx="358200" cy="341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4"/>
            <p:cNvSpPr txBox="1"/>
            <p:nvPr/>
          </p:nvSpPr>
          <p:spPr>
            <a:xfrm>
              <a:off x="179125" y="923975"/>
              <a:ext cx="315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2</a:t>
              </a:r>
              <a:endParaRPr sz="17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</p:grpSp>
      <p:sp>
        <p:nvSpPr>
          <p:cNvPr id="289" name="Google Shape;289;p44"/>
          <p:cNvSpPr txBox="1"/>
          <p:nvPr/>
        </p:nvSpPr>
        <p:spPr>
          <a:xfrm>
            <a:off x="1354600" y="20176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https://bit.ly/</a:t>
            </a:r>
            <a:r>
              <a:rPr b="1" lang="en" sz="2200"/>
              <a:t>3Ca89u7</a:t>
            </a:r>
            <a:endParaRPr b="1" sz="2200"/>
          </a:p>
        </p:txBody>
      </p:sp>
      <p:pic>
        <p:nvPicPr>
          <p:cNvPr id="290" name="Google Shape;2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075" y="1349336"/>
            <a:ext cx="3000000" cy="30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5"/>
          <p:cNvPicPr preferRelativeResize="0"/>
          <p:nvPr/>
        </p:nvPicPr>
        <p:blipFill rotWithShape="1">
          <a:blip r:embed="rId3">
            <a:alphaModFix/>
          </a:blip>
          <a:srcRect b="0" l="23074" r="21958" t="0"/>
          <a:stretch/>
        </p:blipFill>
        <p:spPr>
          <a:xfrm>
            <a:off x="3677375" y="76000"/>
            <a:ext cx="1455225" cy="264751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5"/>
          <p:cNvSpPr/>
          <p:nvPr/>
        </p:nvSpPr>
        <p:spPr>
          <a:xfrm>
            <a:off x="5167875" y="195500"/>
            <a:ext cx="3728100" cy="1249500"/>
          </a:xfrm>
          <a:prstGeom prst="wedgeEllipseCallout">
            <a:avLst>
              <a:gd fmla="val -54522" name="adj1"/>
              <a:gd fmla="val 14502" name="adj2"/>
            </a:avLst>
          </a:prstGeom>
          <a:solidFill>
            <a:srgbClr val="F9C74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How many words did you manage to move to the bottom?</a:t>
            </a: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1600"/>
              <a:t>  </a:t>
            </a:r>
            <a:endParaRPr b="1" sz="1600"/>
          </a:p>
        </p:txBody>
      </p:sp>
      <p:sp>
        <p:nvSpPr>
          <p:cNvPr id="297" name="Google Shape;297;p45"/>
          <p:cNvSpPr/>
          <p:nvPr/>
        </p:nvSpPr>
        <p:spPr>
          <a:xfrm>
            <a:off x="5167875" y="2027575"/>
            <a:ext cx="3728100" cy="1655100"/>
          </a:xfrm>
          <a:prstGeom prst="wedgeEllipseCallout">
            <a:avLst>
              <a:gd fmla="val -52271" name="adj1"/>
              <a:gd fmla="val -31150" name="adj2"/>
            </a:avLst>
          </a:prstGeom>
          <a:solidFill>
            <a:srgbClr val="F9C74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Helvetica Neue"/>
                <a:ea typeface="Helvetica Neue"/>
                <a:cs typeface="Helvetica Neue"/>
                <a:sym typeface="Helvetica Neue"/>
              </a:rPr>
              <a:t>How did you think of what to type? What kinds of associations did you make?</a:t>
            </a:r>
            <a:endParaRPr b="1" sz="1500"/>
          </a:p>
        </p:txBody>
      </p:sp>
      <p:sp>
        <p:nvSpPr>
          <p:cNvPr id="298" name="Google Shape;298;p45"/>
          <p:cNvSpPr/>
          <p:nvPr/>
        </p:nvSpPr>
        <p:spPr>
          <a:xfrm>
            <a:off x="8200" y="211150"/>
            <a:ext cx="3423000" cy="1948800"/>
          </a:xfrm>
          <a:prstGeom prst="wedgeEllipseCallout">
            <a:avLst>
              <a:gd fmla="val 63646" name="adj1"/>
              <a:gd fmla="val -19727" name="adj2"/>
            </a:avLst>
          </a:prstGeom>
          <a:solidFill>
            <a:srgbClr val="F9C74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</a:endParaRPr>
          </a:p>
        </p:txBody>
      </p:sp>
      <p:sp>
        <p:nvSpPr>
          <p:cNvPr id="299" name="Google Shape;299;p45"/>
          <p:cNvSpPr txBox="1"/>
          <p:nvPr/>
        </p:nvSpPr>
        <p:spPr>
          <a:xfrm>
            <a:off x="8200" y="-189050"/>
            <a:ext cx="36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45"/>
          <p:cNvSpPr txBox="1"/>
          <p:nvPr/>
        </p:nvSpPr>
        <p:spPr>
          <a:xfrm>
            <a:off x="219700" y="476800"/>
            <a:ext cx="3000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Were there any words that you weren’t able to move to the bottom on the first try? Why?</a:t>
            </a:r>
            <a:endParaRPr b="1" sz="1800">
              <a:solidFill>
                <a:srgbClr val="222222"/>
              </a:solidFill>
            </a:endParaRPr>
          </a:p>
        </p:txBody>
      </p:sp>
      <p:sp>
        <p:nvSpPr>
          <p:cNvPr id="301" name="Google Shape;301;p45"/>
          <p:cNvSpPr/>
          <p:nvPr/>
        </p:nvSpPr>
        <p:spPr>
          <a:xfrm>
            <a:off x="287175" y="2285125"/>
            <a:ext cx="3354900" cy="1948800"/>
          </a:xfrm>
          <a:prstGeom prst="wedgeEllipseCallout">
            <a:avLst>
              <a:gd fmla="val 59548" name="adj1"/>
              <a:gd fmla="val -33295" name="adj2"/>
            </a:avLst>
          </a:prstGeom>
          <a:solidFill>
            <a:srgbClr val="F9C74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</a:endParaRPr>
          </a:p>
        </p:txBody>
      </p:sp>
      <p:sp>
        <p:nvSpPr>
          <p:cNvPr id="302" name="Google Shape;302;p45"/>
          <p:cNvSpPr txBox="1"/>
          <p:nvPr/>
        </p:nvSpPr>
        <p:spPr>
          <a:xfrm>
            <a:off x="287175" y="2229475"/>
            <a:ext cx="36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45"/>
          <p:cNvSpPr txBox="1"/>
          <p:nvPr/>
        </p:nvSpPr>
        <p:spPr>
          <a:xfrm>
            <a:off x="494469" y="2550775"/>
            <a:ext cx="29403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happened when TWO target words were given? How did your strategy change?</a:t>
            </a:r>
            <a:endParaRPr b="1" sz="1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>
            <p:ph type="title"/>
          </p:nvPr>
        </p:nvSpPr>
        <p:spPr>
          <a:xfrm>
            <a:off x="471900" y="186374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game, we learn that NLP...</a:t>
            </a:r>
            <a:endParaRPr/>
          </a:p>
        </p:txBody>
      </p:sp>
      <p:sp>
        <p:nvSpPr>
          <p:cNvPr id="309" name="Google Shape;309;p46"/>
          <p:cNvSpPr txBox="1"/>
          <p:nvPr/>
        </p:nvSpPr>
        <p:spPr>
          <a:xfrm>
            <a:off x="471900" y="1168700"/>
            <a:ext cx="4471200" cy="26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Helvetica Neue"/>
                <a:ea typeface="Helvetica Neue"/>
                <a:cs typeface="Helvetica Neue"/>
                <a:sym typeface="Helvetica Neue"/>
              </a:rPr>
              <a:t>Identifies Word Associations</a:t>
            </a:r>
            <a:endParaRPr b="1" sz="2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NLP helps identify a list of related words</a:t>
            </a:r>
            <a:endParaRPr/>
          </a:p>
        </p:txBody>
      </p:sp>
      <p:pic>
        <p:nvPicPr>
          <p:cNvPr id="310" name="Google Shape;310;p46"/>
          <p:cNvPicPr preferRelativeResize="0"/>
          <p:nvPr/>
        </p:nvPicPr>
        <p:blipFill rotWithShape="1">
          <a:blip r:embed="rId3">
            <a:alphaModFix/>
          </a:blip>
          <a:srcRect b="1602" l="5339" r="3850" t="5209"/>
          <a:stretch/>
        </p:blipFill>
        <p:spPr>
          <a:xfrm>
            <a:off x="5389825" y="954087"/>
            <a:ext cx="3381750" cy="33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6"/>
          <p:cNvSpPr txBox="1"/>
          <p:nvPr/>
        </p:nvSpPr>
        <p:spPr>
          <a:xfrm>
            <a:off x="6586500" y="909300"/>
            <a:ext cx="22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Lace – boot – sole – walk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46"/>
          <p:cNvSpPr txBox="1"/>
          <p:nvPr/>
        </p:nvSpPr>
        <p:spPr>
          <a:xfrm>
            <a:off x="6803000" y="1405075"/>
            <a:ext cx="22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Sleep – snore – sheets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46"/>
          <p:cNvSpPr txBox="1"/>
          <p:nvPr/>
        </p:nvSpPr>
        <p:spPr>
          <a:xfrm>
            <a:off x="6803000" y="1900850"/>
            <a:ext cx="22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– trees – cut 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4" name="Google Shape;314;p46"/>
          <p:cNvCxnSpPr>
            <a:endCxn id="311" idx="1"/>
          </p:cNvCxnSpPr>
          <p:nvPr/>
        </p:nvCxnSpPr>
        <p:spPr>
          <a:xfrm flipH="1" rot="10800000">
            <a:off x="6263400" y="1109400"/>
            <a:ext cx="323100" cy="2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15" name="Google Shape;315;p46"/>
          <p:cNvCxnSpPr>
            <a:endCxn id="312" idx="1"/>
          </p:cNvCxnSpPr>
          <p:nvPr/>
        </p:nvCxnSpPr>
        <p:spPr>
          <a:xfrm flipH="1" rot="10800000">
            <a:off x="6509600" y="1605175"/>
            <a:ext cx="293400" cy="14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16" name="Google Shape;316;p46"/>
          <p:cNvCxnSpPr>
            <a:endCxn id="313" idx="1"/>
          </p:cNvCxnSpPr>
          <p:nvPr/>
        </p:nvCxnSpPr>
        <p:spPr>
          <a:xfrm flipH="1" rot="10800000">
            <a:off x="6378200" y="2100950"/>
            <a:ext cx="424800" cy="4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>
            <p:ph type="title"/>
          </p:nvPr>
        </p:nvSpPr>
        <p:spPr>
          <a:xfrm>
            <a:off x="471900" y="186374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game, we learn that NLP...</a:t>
            </a:r>
            <a:endParaRPr/>
          </a:p>
        </p:txBody>
      </p:sp>
      <p:sp>
        <p:nvSpPr>
          <p:cNvPr id="322" name="Google Shape;322;p47"/>
          <p:cNvSpPr txBox="1"/>
          <p:nvPr/>
        </p:nvSpPr>
        <p:spPr>
          <a:xfrm>
            <a:off x="471900" y="1614325"/>
            <a:ext cx="3969600" cy="21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Helvetica Neue"/>
                <a:ea typeface="Helvetica Neue"/>
                <a:cs typeface="Helvetica Neue"/>
                <a:sym typeface="Helvetica Neue"/>
              </a:rPr>
              <a:t>Requires Data</a:t>
            </a:r>
            <a:endParaRPr b="1" sz="2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NLP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 requires textual data (i.e. words, phrases or sentences)</a:t>
            </a:r>
            <a:endParaRPr/>
          </a:p>
        </p:txBody>
      </p:sp>
      <p:pic>
        <p:nvPicPr>
          <p:cNvPr id="323" name="Google Shape;323;p47"/>
          <p:cNvPicPr preferRelativeResize="0"/>
          <p:nvPr/>
        </p:nvPicPr>
        <p:blipFill rotWithShape="1">
          <a:blip r:embed="rId3">
            <a:alphaModFix/>
          </a:blip>
          <a:srcRect b="1602" l="5339" r="3850" t="5209"/>
          <a:stretch/>
        </p:blipFill>
        <p:spPr>
          <a:xfrm>
            <a:off x="5389825" y="954087"/>
            <a:ext cx="3381750" cy="33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7"/>
          <p:cNvSpPr txBox="1"/>
          <p:nvPr/>
        </p:nvSpPr>
        <p:spPr>
          <a:xfrm>
            <a:off x="5685300" y="3945850"/>
            <a:ext cx="345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Cobbler?</a:t>
            </a:r>
            <a:endParaRPr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/>
          <p:nvPr>
            <p:ph type="title"/>
          </p:nvPr>
        </p:nvSpPr>
        <p:spPr>
          <a:xfrm>
            <a:off x="107150" y="1244200"/>
            <a:ext cx="7221000" cy="350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11"/>
              <a:t>Your mission </a:t>
            </a:r>
            <a:r>
              <a:rPr b="0" lang="en" sz="2111"/>
              <a:t>- Use Natural Language Processing (NLP) to help Tobi recommend movies based on </a:t>
            </a:r>
            <a:r>
              <a:rPr b="0" lang="en" sz="2111"/>
              <a:t>your</a:t>
            </a:r>
            <a:r>
              <a:rPr b="0" lang="en" sz="2111"/>
              <a:t> moods. </a:t>
            </a:r>
            <a:endParaRPr b="0" sz="2111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11"/>
              <a:t>Who is Tobi? </a:t>
            </a:r>
            <a:endParaRPr sz="2111"/>
          </a:p>
          <a:p>
            <a:pPr indent="457200" lvl="0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000"/>
              <a:t>Tobi is your friend from Pictoblox, who </a:t>
            </a:r>
            <a:endParaRPr b="0" sz="2000"/>
          </a:p>
          <a:p>
            <a:pPr indent="457200" lvl="0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000"/>
              <a:t>will accompany you on your mission. </a:t>
            </a: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/>
          </a:p>
        </p:txBody>
      </p:sp>
      <p:sp>
        <p:nvSpPr>
          <p:cNvPr id="330" name="Google Shape;330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48"/>
          <p:cNvSpPr txBox="1"/>
          <p:nvPr/>
        </p:nvSpPr>
        <p:spPr>
          <a:xfrm>
            <a:off x="2519275" y="1990450"/>
            <a:ext cx="22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2" name="Google Shape;332;p48"/>
          <p:cNvSpPr txBox="1"/>
          <p:nvPr>
            <p:ph type="title"/>
          </p:nvPr>
        </p:nvSpPr>
        <p:spPr>
          <a:xfrm>
            <a:off x="504100" y="375875"/>
            <a:ext cx="63075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32282"/>
              <a:buNone/>
            </a:pPr>
            <a:r>
              <a:rPr lang="en" sz="3066"/>
              <a:t>Movie Mania</a:t>
            </a:r>
            <a:r>
              <a:rPr lang="en" sz="2400"/>
              <a:t>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0624"/>
              <a:buNone/>
            </a:pPr>
            <a:r>
              <a:rPr b="0" lang="en" sz="1955"/>
              <a:t>Duration - 30 minutes</a:t>
            </a:r>
            <a:endParaRPr b="0" sz="1955"/>
          </a:p>
        </p:txBody>
      </p:sp>
      <p:pic>
        <p:nvPicPr>
          <p:cNvPr id="333" name="Google Shape;333;p48"/>
          <p:cNvPicPr preferRelativeResize="0"/>
          <p:nvPr/>
        </p:nvPicPr>
        <p:blipFill rotWithShape="1">
          <a:blip r:embed="rId3">
            <a:alphaModFix/>
          </a:blip>
          <a:srcRect b="46294" l="71351" r="8727" t="29052"/>
          <a:stretch/>
        </p:blipFill>
        <p:spPr>
          <a:xfrm>
            <a:off x="220275" y="2744375"/>
            <a:ext cx="1821648" cy="12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 txBox="1"/>
          <p:nvPr>
            <p:ph type="title"/>
          </p:nvPr>
        </p:nvSpPr>
        <p:spPr>
          <a:xfrm>
            <a:off x="160725" y="1351350"/>
            <a:ext cx="7221000" cy="350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5"/>
              <a:t>Steps to follow: </a:t>
            </a:r>
            <a:endParaRPr sz="2555"/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b="0" lang="en" sz="2555"/>
              <a:t>Form groups (3 people in each </a:t>
            </a:r>
            <a:r>
              <a:rPr b="0" lang="en" sz="2555"/>
              <a:t>group</a:t>
            </a:r>
            <a:r>
              <a:rPr b="0" lang="en" sz="2555"/>
              <a:t>)</a:t>
            </a:r>
            <a:endParaRPr b="0" sz="2555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lang="en" sz="2555"/>
              <a:t>Go to </a:t>
            </a:r>
            <a:r>
              <a:rPr b="0" lang="en" sz="2555" u="sng">
                <a:solidFill>
                  <a:schemeClr val="hlink"/>
                </a:solidFill>
                <a:hlinkClick r:id="rId3"/>
              </a:rPr>
              <a:t>https://pictoblox.ai/</a:t>
            </a:r>
            <a:r>
              <a:rPr b="0" lang="en" sz="2555"/>
              <a:t> </a:t>
            </a:r>
            <a:endParaRPr b="0" sz="2555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lang="en" sz="2555"/>
              <a:t>Let the teacher guide you on how to download the Pictoblox software. </a:t>
            </a:r>
            <a:endParaRPr b="0" sz="2555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lang="en" sz="2555"/>
              <a:t>Once done, wait for the teacher to show you how to use Pictoblox as well as a demo of the activity. </a:t>
            </a:r>
            <a:endParaRPr b="0" sz="2555"/>
          </a:p>
          <a:p>
            <a:pPr indent="0" lvl="0" marL="45720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000"/>
              <a:t> </a:t>
            </a: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/>
          </a:p>
        </p:txBody>
      </p:sp>
      <p:sp>
        <p:nvSpPr>
          <p:cNvPr id="339" name="Google Shape;339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9"/>
          <p:cNvSpPr txBox="1"/>
          <p:nvPr/>
        </p:nvSpPr>
        <p:spPr>
          <a:xfrm>
            <a:off x="2519275" y="1990450"/>
            <a:ext cx="22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41" name="Google Shape;341;p49"/>
          <p:cNvSpPr txBox="1"/>
          <p:nvPr>
            <p:ph type="title"/>
          </p:nvPr>
        </p:nvSpPr>
        <p:spPr>
          <a:xfrm>
            <a:off x="504100" y="375875"/>
            <a:ext cx="63075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32282"/>
              <a:buNone/>
            </a:pPr>
            <a:r>
              <a:rPr lang="en" sz="3066"/>
              <a:t>Movie Mania</a:t>
            </a:r>
            <a:r>
              <a:rPr lang="en" sz="2400"/>
              <a:t>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0624"/>
              <a:buNone/>
            </a:pPr>
            <a:r>
              <a:rPr b="0" lang="en" sz="1955"/>
              <a:t>Duration - 30 minutes</a:t>
            </a:r>
            <a:endParaRPr b="0" sz="195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Collaborate! </a:t>
            </a:r>
            <a:endParaRPr/>
          </a:p>
        </p:txBody>
      </p:sp>
      <p:pic>
        <p:nvPicPr>
          <p:cNvPr id="347" name="Google Shape;3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1552575"/>
            <a:ext cx="3013975" cy="30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6666" r="-16666" t="0"/>
          <a:stretch/>
        </p:blipFill>
        <p:spPr>
          <a:xfrm>
            <a:off x="810200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pic>
        <p:nvPicPr>
          <p:cNvPr id="354" name="Google Shape;354;p5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-16666" r="-16666" t="0"/>
          <a:stretch/>
        </p:blipFill>
        <p:spPr>
          <a:xfrm>
            <a:off x="3675588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pic>
        <p:nvPicPr>
          <p:cNvPr id="355" name="Google Shape;355;p51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-16666" r="-16666" t="0"/>
          <a:stretch/>
        </p:blipFill>
        <p:spPr>
          <a:xfrm>
            <a:off x="6541000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sp>
        <p:nvSpPr>
          <p:cNvPr id="356" name="Google Shape;356;p51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Help your team members to stick to their tasks!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Monitor what they are doing.</a:t>
            </a:r>
            <a:endParaRPr/>
          </a:p>
        </p:txBody>
      </p:sp>
      <p:sp>
        <p:nvSpPr>
          <p:cNvPr id="357" name="Google Shape;357;p51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Manager</a:t>
            </a:r>
            <a:endParaRPr/>
          </a:p>
        </p:txBody>
      </p:sp>
      <p:sp>
        <p:nvSpPr>
          <p:cNvPr id="358" name="Google Shape;358;p51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Collect materials and tools from the teacher.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Ensure team members are using them properly.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Return when you are done!</a:t>
            </a:r>
            <a:endParaRPr/>
          </a:p>
        </p:txBody>
      </p:sp>
      <p:sp>
        <p:nvSpPr>
          <p:cNvPr id="359" name="Google Shape;359;p51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Manager</a:t>
            </a:r>
            <a:endParaRPr/>
          </a:p>
        </p:txBody>
      </p:sp>
      <p:sp>
        <p:nvSpPr>
          <p:cNvPr id="360" name="Google Shape;360;p51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0"/>
              <a:t>Keep track of time! Check the timer every few mins.  </a:t>
            </a:r>
            <a:endParaRPr sz="121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21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0"/>
              <a:t>Help team members to complete the task on time. </a:t>
            </a:r>
            <a:endParaRPr/>
          </a:p>
        </p:txBody>
      </p:sp>
      <p:sp>
        <p:nvSpPr>
          <p:cNvPr id="361" name="Google Shape;361;p51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Keeper</a:t>
            </a:r>
            <a:endParaRPr/>
          </a:p>
        </p:txBody>
      </p:sp>
      <p:sp>
        <p:nvSpPr>
          <p:cNvPr id="362" name="Google Shape;362;p51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Roles</a:t>
            </a:r>
            <a:endParaRPr/>
          </a:p>
        </p:txBody>
      </p:sp>
      <p:sp>
        <p:nvSpPr>
          <p:cNvPr id="363" name="Google Shape;363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/>
          <p:nvPr>
            <p:ph type="title"/>
          </p:nvPr>
        </p:nvSpPr>
        <p:spPr>
          <a:xfrm>
            <a:off x="160725" y="1351350"/>
            <a:ext cx="7221000" cy="350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33"/>
              <a:t>Just like Tobi recommend some action-packed movies when you felt adventurous or thrilled, use some </a:t>
            </a:r>
            <a:r>
              <a:rPr lang="en" sz="2433"/>
              <a:t>adjectives</a:t>
            </a:r>
            <a:r>
              <a:rPr b="0" lang="en" sz="2433"/>
              <a:t> to describe how you feel when you watch </a:t>
            </a:r>
            <a:endParaRPr b="0" sz="2433"/>
          </a:p>
          <a:p>
            <a:pPr indent="-36766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0" lang="en" sz="2433"/>
              <a:t>‘Feel-good’ movies (for example, cheerful)</a:t>
            </a:r>
            <a:endParaRPr b="0" sz="2433"/>
          </a:p>
          <a:p>
            <a:pPr indent="-3676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33"/>
              <a:t>Science-fiction movies (for example, curious) </a:t>
            </a:r>
            <a:endParaRPr b="0" sz="2433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33"/>
              <a:t>Note : </a:t>
            </a:r>
            <a:r>
              <a:rPr b="0" lang="en" sz="2433"/>
              <a:t>You can pick out movies for each genre from the list provided to you. </a:t>
            </a:r>
            <a:endParaRPr b="0" sz="2433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33"/>
          </a:p>
          <a:p>
            <a:pPr indent="0" lvl="0" marL="45720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000"/>
              <a:t> </a:t>
            </a: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/>
          </a:p>
        </p:txBody>
      </p:sp>
      <p:sp>
        <p:nvSpPr>
          <p:cNvPr id="369" name="Google Shape;369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52"/>
          <p:cNvSpPr txBox="1"/>
          <p:nvPr>
            <p:ph type="title"/>
          </p:nvPr>
        </p:nvSpPr>
        <p:spPr>
          <a:xfrm>
            <a:off x="504100" y="375875"/>
            <a:ext cx="63075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32282"/>
              <a:buNone/>
            </a:pPr>
            <a:r>
              <a:rPr lang="en" sz="3066"/>
              <a:t>Movie Mania</a:t>
            </a:r>
            <a:r>
              <a:rPr lang="en" sz="2400"/>
              <a:t>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0624"/>
              <a:buNone/>
            </a:pPr>
            <a:r>
              <a:rPr b="0" lang="en" sz="1955"/>
              <a:t>Duration - 30 minutes</a:t>
            </a:r>
            <a:endParaRPr b="0" sz="195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/>
          <p:nvPr>
            <p:ph type="title"/>
          </p:nvPr>
        </p:nvSpPr>
        <p:spPr>
          <a:xfrm>
            <a:off x="160725" y="1351350"/>
            <a:ext cx="7221000" cy="350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6829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lang="en" sz="2444"/>
              <a:t>Did associating adjectives with movie genres help you better understand the characteristics and themes of each genre? </a:t>
            </a:r>
            <a:endParaRPr b="0" sz="2444"/>
          </a:p>
          <a:p>
            <a:pPr indent="-36829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lang="en" sz="2444"/>
              <a:t>Reflect on your own preferences. What movie genre do you most associate with? Share it with your friends. </a:t>
            </a:r>
            <a:endParaRPr b="0" sz="2444"/>
          </a:p>
          <a:p>
            <a:pPr indent="-36829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lang="en" sz="2444"/>
              <a:t>Can you think of any other examples where NLP has been used? </a:t>
            </a:r>
            <a:endParaRPr b="0" sz="2444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44"/>
              <a:t>Hint: They are similar to Tobi. </a:t>
            </a:r>
            <a:endParaRPr sz="2444"/>
          </a:p>
          <a:p>
            <a:pPr indent="0" lvl="0" marL="45720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000"/>
              <a:t> </a:t>
            </a: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/>
          </a:p>
        </p:txBody>
      </p:sp>
      <p:sp>
        <p:nvSpPr>
          <p:cNvPr id="376" name="Google Shape;376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53"/>
          <p:cNvSpPr txBox="1"/>
          <p:nvPr>
            <p:ph type="title"/>
          </p:nvPr>
        </p:nvSpPr>
        <p:spPr>
          <a:xfrm>
            <a:off x="504100" y="375875"/>
            <a:ext cx="63075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66"/>
              <a:t>Reflection</a:t>
            </a:r>
            <a:endParaRPr b="0" sz="1955"/>
          </a:p>
        </p:txBody>
      </p:sp>
      <p:pic>
        <p:nvPicPr>
          <p:cNvPr id="378" name="Google Shape;37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570047" cy="13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Recognise how Natural Language Processing (NLP ) is used on a daily basis. 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Use adjectives and their synonyms to describe how they would like to feel while watching movies. 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Relate adjectives to movie genres. 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Test an artificial intelligence model to provide movie recommendations based on moods. </a:t>
            </a:r>
            <a:endParaRPr sz="20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highlight>
                <a:srgbClr val="F4CCCC"/>
              </a:highlight>
            </a:endParaRPr>
          </a:p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/>
          <p:nvPr>
            <p:ph type="title"/>
          </p:nvPr>
        </p:nvSpPr>
        <p:spPr>
          <a:xfrm>
            <a:off x="142875" y="1779975"/>
            <a:ext cx="7221000" cy="350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7528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566"/>
              <a:t>Now that you have a fair idea of how Natural Language Processing Works, let’s </a:t>
            </a:r>
            <a:r>
              <a:rPr b="0" lang="en" sz="2566"/>
              <a:t>arrange</a:t>
            </a:r>
            <a:r>
              <a:rPr b="0" lang="en" sz="2566"/>
              <a:t> scrambled sentences provided in the worksheet. </a:t>
            </a:r>
            <a:endParaRPr b="0" sz="2566"/>
          </a:p>
          <a:p>
            <a:pPr indent="-37528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566"/>
              <a:t>The idea is to help you understand that NLP algorithms rely on </a:t>
            </a:r>
            <a:r>
              <a:rPr b="0" lang="en" sz="2566"/>
              <a:t>grammatical</a:t>
            </a:r>
            <a:r>
              <a:rPr b="0" lang="en" sz="2566"/>
              <a:t> rules to determine the correct order of words and meanings of sentences just like you do!</a:t>
            </a:r>
            <a:endParaRPr b="0" sz="2566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233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33"/>
          </a:p>
          <a:p>
            <a:pPr indent="0" lvl="0" marL="45720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000"/>
              <a:t> </a:t>
            </a: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/>
          </a:p>
        </p:txBody>
      </p:sp>
      <p:sp>
        <p:nvSpPr>
          <p:cNvPr id="384" name="Google Shape;384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54"/>
          <p:cNvSpPr txBox="1"/>
          <p:nvPr>
            <p:ph type="title"/>
          </p:nvPr>
        </p:nvSpPr>
        <p:spPr>
          <a:xfrm>
            <a:off x="504100" y="375875"/>
            <a:ext cx="63075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32282"/>
              <a:buNone/>
            </a:pPr>
            <a:r>
              <a:rPr lang="en" sz="3066"/>
              <a:t>Word Weavers</a:t>
            </a:r>
            <a:r>
              <a:rPr lang="en" sz="2400"/>
              <a:t>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0624"/>
              <a:buNone/>
            </a:pPr>
            <a:r>
              <a:rPr b="0" lang="en" sz="1955"/>
              <a:t>Duration - 10 minutes </a:t>
            </a:r>
            <a:endParaRPr b="0" sz="1955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91" name="Google Shape;39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2" name="Google Shape;39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3" name="Google Shape;393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4" name="Google Shape;394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5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5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Rules</a:t>
            </a:r>
            <a:endParaRPr/>
          </a:p>
        </p:txBody>
      </p:sp>
      <p:pic>
        <p:nvPicPr>
          <p:cNvPr id="214" name="Google Shape;214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723" l="-22557" r="-21763" t="-4513"/>
          <a:stretch/>
        </p:blipFill>
        <p:spPr>
          <a:xfrm>
            <a:off x="27962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284425" y="3107475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Be respectful of one another. Listen to your teammates.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216" name="Google Shape;216;p3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-16666" r="-16666" t="0"/>
          <a:stretch/>
        </p:blipFill>
        <p:spPr>
          <a:xfrm>
            <a:off x="249747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17" name="Google Shape;217;p37"/>
          <p:cNvSpPr txBox="1"/>
          <p:nvPr>
            <p:ph idx="4294967295" type="subTitle"/>
          </p:nvPr>
        </p:nvSpPr>
        <p:spPr>
          <a:xfrm>
            <a:off x="2497475" y="3107475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Raise your </a:t>
            </a:r>
            <a:r>
              <a:rPr lang="en">
                <a:solidFill>
                  <a:schemeClr val="dk1"/>
                </a:solidFill>
              </a:rPr>
              <a:t>hand</a:t>
            </a:r>
            <a:r>
              <a:rPr lang="en">
                <a:solidFill>
                  <a:schemeClr val="dk1"/>
                </a:solidFill>
              </a:rPr>
              <a:t> if you have anything to share.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7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-3374" l="-21614" r="-21242" t="-3749"/>
          <a:stretch/>
        </p:blipFill>
        <p:spPr>
          <a:xfrm>
            <a:off x="471532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19" name="Google Shape;219;p37"/>
          <p:cNvSpPr txBox="1"/>
          <p:nvPr>
            <p:ph idx="4294967295" type="subTitle"/>
          </p:nvPr>
        </p:nvSpPr>
        <p:spPr>
          <a:xfrm>
            <a:off x="4715325" y="3107475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Listen attentively and follow instructions.</a:t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220" name="Google Shape;220;p37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-1578" l="-18775" r="-18775" t="-1578"/>
          <a:stretch/>
        </p:blipFill>
        <p:spPr>
          <a:xfrm>
            <a:off x="693317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>
            <p:ph idx="4294967295" type="subTitle"/>
          </p:nvPr>
        </p:nvSpPr>
        <p:spPr>
          <a:xfrm>
            <a:off x="6933175" y="3107475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Complete tasks in given time</a:t>
            </a:r>
            <a:endParaRPr sz="1650">
              <a:solidFill>
                <a:schemeClr val="dk1"/>
              </a:solidFill>
            </a:endParaRPr>
          </a:p>
        </p:txBody>
      </p: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504100" y="375875"/>
            <a:ext cx="63075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seen Google auto-complete your search queries?</a:t>
            </a:r>
            <a:endParaRPr/>
          </a:p>
        </p:txBody>
      </p:sp>
      <p:sp>
        <p:nvSpPr>
          <p:cNvPr id="228" name="Google Shape;228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Assistant"/>
                <a:ea typeface="Assistant"/>
                <a:cs typeface="Assistant"/>
                <a:sym typeface="Assistant"/>
              </a:rPr>
              <a:t>‹#›</a:t>
            </a:fld>
            <a:endParaRPr sz="13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how to cook google search" id="229" name="Google Shape;229;p38" title="how to cook google sear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50" y="1600050"/>
            <a:ext cx="8052675" cy="3057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5552525" y="1823625"/>
            <a:ext cx="32958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think Google Search will suggest?</a:t>
            </a:r>
            <a:endParaRPr/>
          </a:p>
        </p:txBody>
      </p:sp>
      <p:sp>
        <p:nvSpPr>
          <p:cNvPr id="235" name="Google Shape;235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01" y="230100"/>
            <a:ext cx="4929300" cy="47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/>
          <p:nvPr/>
        </p:nvSpPr>
        <p:spPr>
          <a:xfrm>
            <a:off x="1696275" y="1823625"/>
            <a:ext cx="1643400" cy="245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 txBox="1"/>
          <p:nvPr/>
        </p:nvSpPr>
        <p:spPr>
          <a:xfrm>
            <a:off x="2001075" y="2572275"/>
            <a:ext cx="103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???</a:t>
            </a:r>
            <a:endParaRPr sz="5000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5552525" y="1823625"/>
            <a:ext cx="32958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think Google comes up with these suggestions?</a:t>
            </a:r>
            <a:endParaRPr/>
          </a:p>
        </p:txBody>
      </p:sp>
      <p:sp>
        <p:nvSpPr>
          <p:cNvPr id="244" name="Google Shape;24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49" y="94725"/>
            <a:ext cx="5002701" cy="496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1"/>
          <p:cNvPicPr preferRelativeResize="0"/>
          <p:nvPr/>
        </p:nvPicPr>
        <p:blipFill rotWithShape="1">
          <a:blip r:embed="rId3">
            <a:alphaModFix/>
          </a:blip>
          <a:srcRect b="0" l="0" r="0" t="23224"/>
          <a:stretch/>
        </p:blipFill>
        <p:spPr>
          <a:xfrm>
            <a:off x="82825" y="1338775"/>
            <a:ext cx="4364924" cy="34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1"/>
          <p:cNvSpPr txBox="1"/>
          <p:nvPr>
            <p:ph type="title"/>
          </p:nvPr>
        </p:nvSpPr>
        <p:spPr>
          <a:xfrm>
            <a:off x="4701200" y="1378863"/>
            <a:ext cx="3339600" cy="3330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Google uses NLP to provide suggestions:</a:t>
            </a:r>
            <a:endParaRPr sz="24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0" lang="en" sz="2000"/>
              <a:t>Based on phrases that other </a:t>
            </a:r>
            <a:r>
              <a:rPr b="0" lang="en" sz="2000"/>
              <a:t>people</a:t>
            </a:r>
            <a:r>
              <a:rPr b="0" lang="en" sz="2000"/>
              <a:t> have searched for</a:t>
            </a:r>
            <a:endParaRPr b="0" sz="20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b="0" lang="en" sz="2000"/>
              <a:t>Based on phrases that share a meaningful relationship with your starting words</a:t>
            </a:r>
            <a:endParaRPr b="0" sz="2000"/>
          </a:p>
        </p:txBody>
      </p:sp>
      <p:sp>
        <p:nvSpPr>
          <p:cNvPr id="252" name="Google Shape;252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41"/>
          <p:cNvSpPr/>
          <p:nvPr/>
        </p:nvSpPr>
        <p:spPr>
          <a:xfrm>
            <a:off x="450575" y="2427775"/>
            <a:ext cx="1895100" cy="278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1"/>
          <p:cNvSpPr/>
          <p:nvPr/>
        </p:nvSpPr>
        <p:spPr>
          <a:xfrm>
            <a:off x="450575" y="3896000"/>
            <a:ext cx="1895100" cy="278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1"/>
          <p:cNvSpPr txBox="1"/>
          <p:nvPr/>
        </p:nvSpPr>
        <p:spPr>
          <a:xfrm>
            <a:off x="2086900" y="1934450"/>
            <a:ext cx="225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Are many people looking to translate “I want to cook” into different languages?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6" name="Google Shape;256;p41"/>
          <p:cNvSpPr/>
          <p:nvPr/>
        </p:nvSpPr>
        <p:spPr>
          <a:xfrm>
            <a:off x="450575" y="2956900"/>
            <a:ext cx="1895100" cy="278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1"/>
          <p:cNvSpPr/>
          <p:nvPr/>
        </p:nvSpPr>
        <p:spPr>
          <a:xfrm>
            <a:off x="304800" y="3426438"/>
            <a:ext cx="1895100" cy="278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1"/>
          <p:cNvSpPr txBox="1"/>
          <p:nvPr>
            <p:ph type="title"/>
          </p:nvPr>
        </p:nvSpPr>
        <p:spPr>
          <a:xfrm>
            <a:off x="504100" y="375875"/>
            <a:ext cx="63075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Natural Language Processing (NLP)!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228625" y="1345400"/>
            <a:ext cx="4343400" cy="3649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492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111"/>
              <a:t>Natural language processing is teaching computers to understand and talk like humans.</a:t>
            </a:r>
            <a:endParaRPr b="0" sz="2111"/>
          </a:p>
          <a:p>
            <a:pPr indent="-3492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111"/>
              <a:t>Just like we learn languages to communicate with each other, NLP helps computers understand and work with the words we use.</a:t>
            </a:r>
            <a:endParaRPr b="0" sz="2111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highlight>
                <a:srgbClr val="F4CCCC"/>
              </a:highlight>
            </a:endParaRPr>
          </a:p>
        </p:txBody>
      </p:sp>
      <p:sp>
        <p:nvSpPr>
          <p:cNvPr id="264" name="Google Shape;264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42"/>
          <p:cNvSpPr txBox="1"/>
          <p:nvPr/>
        </p:nvSpPr>
        <p:spPr>
          <a:xfrm>
            <a:off x="2519275" y="1990450"/>
            <a:ext cx="22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6" name="Google Shape;266;p42"/>
          <p:cNvSpPr txBox="1"/>
          <p:nvPr>
            <p:ph type="title"/>
          </p:nvPr>
        </p:nvSpPr>
        <p:spPr>
          <a:xfrm>
            <a:off x="504100" y="375875"/>
            <a:ext cx="63075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What is </a:t>
            </a:r>
            <a:r>
              <a:rPr lang="en" sz="2400"/>
              <a:t>Natural Language Processing?</a:t>
            </a:r>
            <a:endParaRPr sz="2400"/>
          </a:p>
        </p:txBody>
      </p:sp>
      <p:pic>
        <p:nvPicPr>
          <p:cNvPr id="267" name="Google Shape;2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02600"/>
            <a:ext cx="3542099" cy="19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3"/>
          <p:cNvSpPr txBox="1"/>
          <p:nvPr>
            <p:ph type="title"/>
          </p:nvPr>
        </p:nvSpPr>
        <p:spPr>
          <a:xfrm>
            <a:off x="579525" y="327950"/>
            <a:ext cx="76857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similar to developing a mind map…</a:t>
            </a:r>
            <a:endParaRPr/>
          </a:p>
        </p:txBody>
      </p:sp>
      <p:sp>
        <p:nvSpPr>
          <p:cNvPr id="275" name="Google Shape;275;p43"/>
          <p:cNvSpPr txBox="1"/>
          <p:nvPr/>
        </p:nvSpPr>
        <p:spPr>
          <a:xfrm>
            <a:off x="1866725" y="4543200"/>
            <a:ext cx="4568700" cy="60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How is a mind map different?</a:t>
            </a:r>
            <a:endParaRPr b="1" sz="2700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