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Assistant"/>
      <p:regular r:id="rId35"/>
      <p:bold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Helvetica Neue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.fntdata"/><Relationship Id="rId41" Type="http://schemas.openxmlformats.org/officeDocument/2006/relationships/font" Target="fonts/HelveticaNeueLight-regular.fntdata"/><Relationship Id="rId22" Type="http://schemas.openxmlformats.org/officeDocument/2006/relationships/slide" Target="slides/slide17.xml"/><Relationship Id="rId44" Type="http://schemas.openxmlformats.org/officeDocument/2006/relationships/font" Target="fonts/HelveticaNeue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Ligh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ssistan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36" Type="http://schemas.openxmlformats.org/officeDocument/2006/relationships/font" Target="fonts/Assistant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ketch.io/sketchpad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cR-054o9dfXy6veIZtSr4ISfOzrjY5-4wLQtWtG-_Vo/edit?usp=sharin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ketch.io/sketchpad/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ketch.io/sketchpad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ketch.io/sketchpad/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ketch.io/sketchpad/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ketch.io/sketchpad/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dc07249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adc07249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c18bf9da6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c18bf9da6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c1925842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c1925842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c18bf9da6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c18bf9da6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https://sketch.io/sketchpad/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cabc4eb1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cabc4eb1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cabc4eb10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cabc4eb10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22118d00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022118d00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cabc4eb10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cabc4eb10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edf2d7f9a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edf2d7f9a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cabc4eb10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cabc4eb10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edf2d7f9a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edf2d7f9a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13f8bff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c13f8bff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by sharing the overview. Apprise </a:t>
            </a:r>
            <a:r>
              <a:rPr lang="en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learners</a:t>
            </a:r>
            <a:r>
              <a:rPr lang="en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tasks they’d accomplish in the class.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c19258428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c19258428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Beginners Guide: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https://docs.google.com/presentation/d/1cR-054o9dfXy6veIZtSr4ISfOzrjY5-4wLQtWtG-_Vo/edit?usp=sharing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c19258428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c19258428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https://sketch.io/sketchpad/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edf2d7f9a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edf2d7f9a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https://sketch.io/sketchpad/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edf2d7f9a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edf2d7f9a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https://sketch.io/sketchpad/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edf2d7f9a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edf2d7f9a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https://sketch.io/sketchpad/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edf2d7f9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edf2d7f9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https://sketch.io/sketchpad/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c19258428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c19258428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c706b061e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c706b061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017da5f3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017da5f3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c13f8bff92_0_32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1c13f8bff92_0_32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28" name="Google Shape;428;g1c13f8bff92_0_32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13f8bff9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c13f8bff9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ground rules with </a:t>
            </a:r>
            <a:r>
              <a:rPr lang="en"/>
              <a:t>learners</a:t>
            </a:r>
            <a:r>
              <a:rPr lang="en"/>
              <a:t> and stress on the importance of them being followed throughout the class.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c19258428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c19258428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</a:t>
            </a:r>
            <a:r>
              <a:rPr lang="en"/>
              <a:t>learners</a:t>
            </a:r>
            <a:r>
              <a:rPr lang="en"/>
              <a:t> per group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c25e5a08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c25e5a08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ae77fdc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ae77fdc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22118d00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22118d00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c18bf9da6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c18bf9da6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18bf9da6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c18bf9da6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4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1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7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3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5" name="Google Shape;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2" name="Google Shape;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4" name="Google Shape;8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6" name="Google Shape;86;p18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87" name="Google Shape;87;p18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8" name="Google Shape;88;p18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19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Google Shape;105;p19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6" name="Google Shape;106;p19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7" name="Google Shape;107;p19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114" name="Google Shape;1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7" name="Google Shape;1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4" name="Google Shape;1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6" name="Google Shape;12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7" Type="http://schemas.openxmlformats.org/officeDocument/2006/relationships/image" Target="../media/image50.png"/><Relationship Id="rId8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Relationship Id="rId4" Type="http://schemas.openxmlformats.org/officeDocument/2006/relationships/image" Target="../media/image62.png"/><Relationship Id="rId9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4.png"/><Relationship Id="rId7" Type="http://schemas.openxmlformats.org/officeDocument/2006/relationships/image" Target="../media/image64.png"/><Relationship Id="rId8" Type="http://schemas.openxmlformats.org/officeDocument/2006/relationships/image" Target="../media/image5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3.png"/><Relationship Id="rId4" Type="http://schemas.openxmlformats.org/officeDocument/2006/relationships/image" Target="../media/image5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presentation/d/1cR-054o9dfXy6veIZtSr4ISfOzrjY5-4wLQtWtG-_Vo/edit?usp=sharing" TargetMode="External"/><Relationship Id="rId4" Type="http://schemas.openxmlformats.org/officeDocument/2006/relationships/image" Target="../media/image6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8.png"/><Relationship Id="rId4" Type="http://schemas.openxmlformats.org/officeDocument/2006/relationships/image" Target="../media/image7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8.jpg"/><Relationship Id="rId4" Type="http://schemas.openxmlformats.org/officeDocument/2006/relationships/image" Target="../media/image66.png"/><Relationship Id="rId5" Type="http://schemas.openxmlformats.org/officeDocument/2006/relationships/image" Target="../media/image82.png"/><Relationship Id="rId6" Type="http://schemas.openxmlformats.org/officeDocument/2006/relationships/image" Target="../media/image7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Relationship Id="rId6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36.png"/><Relationship Id="rId8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Relationship Id="rId5" Type="http://schemas.openxmlformats.org/officeDocument/2006/relationships/image" Target="../media/image42.png"/><Relationship Id="rId6" Type="http://schemas.openxmlformats.org/officeDocument/2006/relationships/image" Target="../media/image37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ctrTitle"/>
          </p:nvPr>
        </p:nvSpPr>
        <p:spPr>
          <a:xfrm>
            <a:off x="4131450" y="1036875"/>
            <a:ext cx="37713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Mathematics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Shape Up Your Art!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First Grade</a:t>
            </a:r>
            <a:endParaRPr b="0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60 minutes</a:t>
            </a:r>
            <a:endParaRPr b="0" sz="2000"/>
          </a:p>
        </p:txBody>
      </p:sp>
      <p:pic>
        <p:nvPicPr>
          <p:cNvPr id="135" name="Google Shape;13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861" l="-13054" r="-12352" t="-6966"/>
          <a:stretch/>
        </p:blipFill>
        <p:spPr>
          <a:xfrm>
            <a:off x="666750" y="671525"/>
            <a:ext cx="3177000" cy="32385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Shapes around us!</a:t>
            </a: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5325" y="1275075"/>
            <a:ext cx="2187950" cy="2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 txBox="1"/>
          <p:nvPr>
            <p:ph idx="1" type="body"/>
          </p:nvPr>
        </p:nvSpPr>
        <p:spPr>
          <a:xfrm>
            <a:off x="3497250" y="1158275"/>
            <a:ext cx="5224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Square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A square is a shape that has four corners and four sides of equal length.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4">
            <a:alphaModFix/>
          </a:blip>
          <a:srcRect b="7286" l="0" r="0" t="7294"/>
          <a:stretch/>
        </p:blipFill>
        <p:spPr>
          <a:xfrm>
            <a:off x="7868787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 rotWithShape="1">
          <a:blip r:embed="rId5">
            <a:alphaModFix/>
          </a:blip>
          <a:srcRect b="-10" l="-8548" r="-8548" t="0"/>
          <a:stretch/>
        </p:blipFill>
        <p:spPr>
          <a:xfrm>
            <a:off x="63426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 rotWithShape="1">
          <a:blip r:embed="rId6">
            <a:alphaModFix/>
          </a:blip>
          <a:srcRect b="-4668" l="-14020" r="-14020" t="-4668"/>
          <a:stretch/>
        </p:blipFill>
        <p:spPr>
          <a:xfrm>
            <a:off x="486547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 rotWithShape="1">
          <a:blip r:embed="rId7">
            <a:alphaModFix/>
          </a:blip>
          <a:srcRect b="7286" l="0" r="0" t="7294"/>
          <a:stretch/>
        </p:blipFill>
        <p:spPr>
          <a:xfrm>
            <a:off x="338830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8">
            <a:alphaModFix/>
          </a:blip>
          <a:srcRect b="-10" l="-8548" r="-8548" t="0"/>
          <a:stretch/>
        </p:blipFill>
        <p:spPr>
          <a:xfrm>
            <a:off x="191112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9">
            <a:alphaModFix/>
          </a:blip>
          <a:srcRect b="-9373" l="-9346" r="-18693" t="0"/>
          <a:stretch/>
        </p:blipFill>
        <p:spPr>
          <a:xfrm>
            <a:off x="4339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506188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Cracker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198336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Chess board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345952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Window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493771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Cheese slice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6414888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Clock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7819825" y="4671875"/>
            <a:ext cx="108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Napkin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Shapes around us!</a:t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5325" y="1275075"/>
            <a:ext cx="2187950" cy="2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3497250" y="1158275"/>
            <a:ext cx="5224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Rectangle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In a rectangle, the opposite sides are equal in length, with one pair being longer than the other pair.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4">
            <a:alphaModFix/>
          </a:blip>
          <a:srcRect b="-10" l="-8571" r="-8524" t="-20"/>
          <a:stretch/>
        </p:blipFill>
        <p:spPr>
          <a:xfrm>
            <a:off x="7868787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 rotWithShape="1">
          <a:blip r:embed="rId5">
            <a:alphaModFix/>
          </a:blip>
          <a:srcRect b="-10" l="-8548" r="-8548" t="0"/>
          <a:stretch/>
        </p:blipFill>
        <p:spPr>
          <a:xfrm>
            <a:off x="63426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6">
            <a:alphaModFix/>
          </a:blip>
          <a:srcRect b="-10" l="-8548" r="-8548" t="0"/>
          <a:stretch/>
        </p:blipFill>
        <p:spPr>
          <a:xfrm>
            <a:off x="486547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 rotWithShape="1">
          <a:blip r:embed="rId7">
            <a:alphaModFix/>
          </a:blip>
          <a:srcRect b="-9828" l="-14800" r="-19626" t="-4994"/>
          <a:stretch/>
        </p:blipFill>
        <p:spPr>
          <a:xfrm>
            <a:off x="338830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 rotWithShape="1">
          <a:blip r:embed="rId8">
            <a:alphaModFix/>
          </a:blip>
          <a:srcRect b="-20" l="-8548" r="-8548" t="0"/>
          <a:stretch/>
        </p:blipFill>
        <p:spPr>
          <a:xfrm>
            <a:off x="191112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9">
            <a:alphaModFix/>
          </a:blip>
          <a:srcRect b="-10" l="-8548" r="-8548" t="0"/>
          <a:stretch/>
        </p:blipFill>
        <p:spPr>
          <a:xfrm>
            <a:off x="4339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506188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Brick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198336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Chocolate bar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345952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Door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93771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Ruler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6414888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Television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7819825" y="4671875"/>
            <a:ext cx="108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Briefcase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</a:t>
            </a:r>
            <a:r>
              <a:rPr lang="en"/>
              <a:t>e</a:t>
            </a:r>
            <a:r>
              <a:rPr lang="en"/>
              <a:t> Art</a:t>
            </a:r>
            <a:endParaRPr/>
          </a:p>
        </p:txBody>
      </p:sp>
      <p:sp>
        <p:nvSpPr>
          <p:cNvPr id="272" name="Google Shape;272;p34"/>
          <p:cNvSpPr txBox="1"/>
          <p:nvPr>
            <p:ph idx="1" type="body"/>
          </p:nvPr>
        </p:nvSpPr>
        <p:spPr>
          <a:xfrm>
            <a:off x="504100" y="1482375"/>
            <a:ext cx="44784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Your Task:</a:t>
            </a:r>
            <a:r>
              <a:rPr lang="en">
                <a:solidFill>
                  <a:schemeClr val="dk1"/>
                </a:solidFill>
              </a:rPr>
              <a:t> Create art with just shapes.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Time limit:</a:t>
            </a:r>
            <a:r>
              <a:rPr lang="en">
                <a:solidFill>
                  <a:schemeClr val="dk1"/>
                </a:solidFill>
              </a:rPr>
              <a:t> 30 minutes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200" y="199425"/>
            <a:ext cx="1024925" cy="10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225" y="1424180"/>
            <a:ext cx="4389898" cy="29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</a:t>
            </a:r>
            <a:endParaRPr/>
          </a:p>
        </p:txBody>
      </p:sp>
      <p:sp>
        <p:nvSpPr>
          <p:cNvPr id="280" name="Google Shape;280;p35"/>
          <p:cNvSpPr txBox="1"/>
          <p:nvPr>
            <p:ph idx="1" type="body"/>
          </p:nvPr>
        </p:nvSpPr>
        <p:spPr>
          <a:xfrm>
            <a:off x="504100" y="1482375"/>
            <a:ext cx="5224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You can use only the following shapes in your </a:t>
            </a:r>
            <a:r>
              <a:rPr lang="en" sz="1600">
                <a:solidFill>
                  <a:schemeClr val="dk1"/>
                </a:solidFill>
              </a:rPr>
              <a:t>artwork</a:t>
            </a:r>
            <a:r>
              <a:rPr lang="en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Triangle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Circle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Square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Rectangle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Be creative.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100" y="161088"/>
            <a:ext cx="1211974" cy="121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creatures as shapes</a:t>
            </a:r>
            <a:endParaRPr/>
          </a:p>
        </p:txBody>
      </p:sp>
      <p:pic>
        <p:nvPicPr>
          <p:cNvPr id="287" name="Google Shape;2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00" y="1504625"/>
            <a:ext cx="3815327" cy="2773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 txBox="1"/>
          <p:nvPr/>
        </p:nvSpPr>
        <p:spPr>
          <a:xfrm>
            <a:off x="4591775" y="2144600"/>
            <a:ext cx="344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Which parts of the image could be replaced with shapes?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creatures as shapes</a:t>
            </a:r>
            <a:endParaRPr/>
          </a:p>
        </p:txBody>
      </p:sp>
      <p:pic>
        <p:nvPicPr>
          <p:cNvPr id="294" name="Google Shape;2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00" y="1499088"/>
            <a:ext cx="3815327" cy="277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37"/>
          <p:cNvCxnSpPr/>
          <p:nvPr/>
        </p:nvCxnSpPr>
        <p:spPr>
          <a:xfrm flipH="1">
            <a:off x="2773900" y="2141100"/>
            <a:ext cx="544800" cy="1464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7"/>
          <p:cNvCxnSpPr/>
          <p:nvPr/>
        </p:nvCxnSpPr>
        <p:spPr>
          <a:xfrm flipH="1" rot="10800000">
            <a:off x="2144600" y="2121600"/>
            <a:ext cx="11547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37"/>
          <p:cNvCxnSpPr/>
          <p:nvPr/>
        </p:nvCxnSpPr>
        <p:spPr>
          <a:xfrm>
            <a:off x="2144600" y="2171300"/>
            <a:ext cx="614400" cy="1429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7"/>
          <p:cNvCxnSpPr/>
          <p:nvPr/>
        </p:nvCxnSpPr>
        <p:spPr>
          <a:xfrm>
            <a:off x="3373750" y="2185400"/>
            <a:ext cx="470400" cy="359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7"/>
          <p:cNvCxnSpPr/>
          <p:nvPr/>
        </p:nvCxnSpPr>
        <p:spPr>
          <a:xfrm flipH="1" rot="10800000">
            <a:off x="3345950" y="2545100"/>
            <a:ext cx="454800" cy="444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7"/>
          <p:cNvCxnSpPr/>
          <p:nvPr/>
        </p:nvCxnSpPr>
        <p:spPr>
          <a:xfrm flipH="1">
            <a:off x="3337050" y="2171300"/>
            <a:ext cx="26700" cy="8544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37"/>
          <p:cNvCxnSpPr/>
          <p:nvPr/>
        </p:nvCxnSpPr>
        <p:spPr>
          <a:xfrm flipH="1">
            <a:off x="1682000" y="2185388"/>
            <a:ext cx="470400" cy="359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7"/>
          <p:cNvCxnSpPr/>
          <p:nvPr/>
        </p:nvCxnSpPr>
        <p:spPr>
          <a:xfrm rot="10800000">
            <a:off x="1689800" y="2545088"/>
            <a:ext cx="454800" cy="444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7"/>
          <p:cNvCxnSpPr/>
          <p:nvPr/>
        </p:nvCxnSpPr>
        <p:spPr>
          <a:xfrm>
            <a:off x="2144600" y="2171288"/>
            <a:ext cx="26700" cy="8544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37"/>
          <p:cNvSpPr/>
          <p:nvPr/>
        </p:nvSpPr>
        <p:spPr>
          <a:xfrm>
            <a:off x="2420475" y="2402675"/>
            <a:ext cx="123300" cy="1425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2929000" y="2402675"/>
            <a:ext cx="123300" cy="1425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2610275" y="2785325"/>
            <a:ext cx="296700" cy="2760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504100" y="375875"/>
            <a:ext cx="5360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things as shapes</a:t>
            </a:r>
            <a:endParaRPr/>
          </a:p>
        </p:txBody>
      </p:sp>
      <p:pic>
        <p:nvPicPr>
          <p:cNvPr id="312" name="Google Shape;312;p38"/>
          <p:cNvPicPr preferRelativeResize="0"/>
          <p:nvPr/>
        </p:nvPicPr>
        <p:blipFill rotWithShape="1">
          <a:blip r:embed="rId3">
            <a:alphaModFix/>
          </a:blip>
          <a:srcRect b="0" l="32482" r="0" t="0"/>
          <a:stretch/>
        </p:blipFill>
        <p:spPr>
          <a:xfrm>
            <a:off x="622925" y="1113375"/>
            <a:ext cx="3595100" cy="35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8"/>
          <p:cNvSpPr txBox="1"/>
          <p:nvPr/>
        </p:nvSpPr>
        <p:spPr>
          <a:xfrm>
            <a:off x="4572000" y="2491650"/>
            <a:ext cx="344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Which parts of the image could be replaced with shapes?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type="title"/>
          </p:nvPr>
        </p:nvSpPr>
        <p:spPr>
          <a:xfrm>
            <a:off x="504100" y="375875"/>
            <a:ext cx="5360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things as shapes</a:t>
            </a:r>
            <a:endParaRPr/>
          </a:p>
        </p:txBody>
      </p:sp>
      <p:pic>
        <p:nvPicPr>
          <p:cNvPr id="319" name="Google Shape;319;p39"/>
          <p:cNvPicPr preferRelativeResize="0"/>
          <p:nvPr/>
        </p:nvPicPr>
        <p:blipFill rotWithShape="1">
          <a:blip r:embed="rId3">
            <a:alphaModFix/>
          </a:blip>
          <a:srcRect b="0" l="32482" r="0" t="0"/>
          <a:stretch/>
        </p:blipFill>
        <p:spPr>
          <a:xfrm>
            <a:off x="622925" y="1113375"/>
            <a:ext cx="3595100" cy="35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9"/>
          <p:cNvSpPr/>
          <p:nvPr/>
        </p:nvSpPr>
        <p:spPr>
          <a:xfrm>
            <a:off x="680775" y="4031275"/>
            <a:ext cx="3479400" cy="630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 rot="-3973419">
            <a:off x="1719399" y="2564612"/>
            <a:ext cx="328151" cy="877659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 rot="3573980">
            <a:off x="2648523" y="2601258"/>
            <a:ext cx="328108" cy="877561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 rot="-2547381">
            <a:off x="1935299" y="2155977"/>
            <a:ext cx="234212" cy="877620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 rot="2926112">
            <a:off x="2475858" y="2301112"/>
            <a:ext cx="213017" cy="541291"/>
          </a:xfrm>
          <a:prstGeom prst="triangle">
            <a:avLst>
              <a:gd fmla="val 5762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 rot="5400000">
            <a:off x="1479700" y="3076075"/>
            <a:ext cx="1771800" cy="138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type="title"/>
          </p:nvPr>
        </p:nvSpPr>
        <p:spPr>
          <a:xfrm>
            <a:off x="504100" y="375875"/>
            <a:ext cx="5360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objects as shapes</a:t>
            </a:r>
            <a:endParaRPr/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25" y="1017025"/>
            <a:ext cx="4601656" cy="3680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 txBox="1"/>
          <p:nvPr/>
        </p:nvSpPr>
        <p:spPr>
          <a:xfrm>
            <a:off x="5312575" y="2473850"/>
            <a:ext cx="344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Which parts of the image could be replaced with shapes?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504100" y="375875"/>
            <a:ext cx="5360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objects as shapes</a:t>
            </a:r>
            <a:endParaRPr/>
          </a:p>
        </p:txBody>
      </p:sp>
      <p:pic>
        <p:nvPicPr>
          <p:cNvPr id="338" name="Google Shape;3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25" y="1017025"/>
            <a:ext cx="4601656" cy="3680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/>
          <p:nvPr/>
        </p:nvSpPr>
        <p:spPr>
          <a:xfrm>
            <a:off x="916575" y="2545050"/>
            <a:ext cx="3915600" cy="845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2642950" y="1913225"/>
            <a:ext cx="2101200" cy="587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1"/>
          <p:cNvSpPr/>
          <p:nvPr/>
        </p:nvSpPr>
        <p:spPr>
          <a:xfrm rot="7914631">
            <a:off x="2096750" y="2174530"/>
            <a:ext cx="716350" cy="358387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1"/>
          <p:cNvSpPr/>
          <p:nvPr/>
        </p:nvSpPr>
        <p:spPr>
          <a:xfrm>
            <a:off x="1041150" y="2963275"/>
            <a:ext cx="916500" cy="9078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1"/>
          <p:cNvSpPr/>
          <p:nvPr/>
        </p:nvSpPr>
        <p:spPr>
          <a:xfrm>
            <a:off x="3655500" y="2963275"/>
            <a:ext cx="916500" cy="9078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1"/>
          <p:cNvSpPr/>
          <p:nvPr/>
        </p:nvSpPr>
        <p:spPr>
          <a:xfrm>
            <a:off x="2181325" y="2617350"/>
            <a:ext cx="1269900" cy="587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>
            <a:off x="3076700" y="2673975"/>
            <a:ext cx="331500" cy="66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"/>
          <p:cNvSpPr/>
          <p:nvPr/>
        </p:nvSpPr>
        <p:spPr>
          <a:xfrm>
            <a:off x="3580675" y="2060025"/>
            <a:ext cx="1029000" cy="351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1"/>
          <p:cNvSpPr/>
          <p:nvPr/>
        </p:nvSpPr>
        <p:spPr>
          <a:xfrm>
            <a:off x="2730975" y="2029950"/>
            <a:ext cx="677100" cy="351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Identify and build knowledge of different kinds of shapes.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Recognize</a:t>
            </a:r>
            <a:r>
              <a:rPr lang="en" sz="1650">
                <a:solidFill>
                  <a:schemeClr val="dk1"/>
                </a:solidFill>
              </a:rPr>
              <a:t> shapes around us.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 Use the shapes to create original works of art.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the interface</a:t>
            </a:r>
            <a:endParaRPr/>
          </a:p>
        </p:txBody>
      </p:sp>
      <p:pic>
        <p:nvPicPr>
          <p:cNvPr id="353" name="Google Shape;353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50" y="1158275"/>
            <a:ext cx="6181099" cy="3476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Shape Drawing</a:t>
            </a:r>
            <a:endParaRPr/>
          </a:p>
        </p:txBody>
      </p:sp>
      <p:pic>
        <p:nvPicPr>
          <p:cNvPr id="359" name="Google Shape;3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25" y="1043725"/>
            <a:ext cx="6455311" cy="36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shape</a:t>
            </a:r>
            <a:endParaRPr/>
          </a:p>
        </p:txBody>
      </p:sp>
      <p:pic>
        <p:nvPicPr>
          <p:cNvPr id="365" name="Google Shape;3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00" y="945675"/>
            <a:ext cx="2643775" cy="41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/>
          <p:nvPr/>
        </p:nvSpPr>
        <p:spPr>
          <a:xfrm>
            <a:off x="586350" y="1522475"/>
            <a:ext cx="329100" cy="25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4"/>
          <p:cNvSpPr txBox="1"/>
          <p:nvPr/>
        </p:nvSpPr>
        <p:spPr>
          <a:xfrm>
            <a:off x="3651875" y="1933950"/>
            <a:ext cx="41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Create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 a Shape using the shapes option highlighted.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fill a different color </a:t>
            </a:r>
            <a:endParaRPr/>
          </a:p>
        </p:txBody>
      </p:sp>
      <p:sp>
        <p:nvSpPr>
          <p:cNvPr id="373" name="Google Shape;373;p45"/>
          <p:cNvSpPr txBox="1"/>
          <p:nvPr/>
        </p:nvSpPr>
        <p:spPr>
          <a:xfrm>
            <a:off x="5543950" y="2126800"/>
            <a:ext cx="341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Add a different color to the shape you created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74" name="Google Shape;3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25" y="1116125"/>
            <a:ext cx="4706350" cy="32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5"/>
          <p:cNvSpPr/>
          <p:nvPr/>
        </p:nvSpPr>
        <p:spPr>
          <a:xfrm>
            <a:off x="1022375" y="2011900"/>
            <a:ext cx="329100" cy="25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5"/>
          <p:cNvSpPr/>
          <p:nvPr/>
        </p:nvSpPr>
        <p:spPr>
          <a:xfrm>
            <a:off x="2002375" y="1950750"/>
            <a:ext cx="649500" cy="434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5"/>
          <p:cNvSpPr/>
          <p:nvPr/>
        </p:nvSpPr>
        <p:spPr>
          <a:xfrm>
            <a:off x="4949000" y="2011900"/>
            <a:ext cx="329100" cy="25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5"/>
          <p:cNvSpPr txBox="1"/>
          <p:nvPr/>
        </p:nvSpPr>
        <p:spPr>
          <a:xfrm>
            <a:off x="817775" y="1726600"/>
            <a:ext cx="2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79" name="Google Shape;379;p45"/>
          <p:cNvSpPr txBox="1"/>
          <p:nvPr/>
        </p:nvSpPr>
        <p:spPr>
          <a:xfrm>
            <a:off x="1797775" y="1726600"/>
            <a:ext cx="2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80" name="Google Shape;380;p45"/>
          <p:cNvSpPr txBox="1"/>
          <p:nvPr/>
        </p:nvSpPr>
        <p:spPr>
          <a:xfrm>
            <a:off x="5278100" y="1771075"/>
            <a:ext cx="2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3</a:t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Rotate the Shape!</a:t>
            </a:r>
            <a:r>
              <a:rPr lang="en"/>
              <a:t> </a:t>
            </a:r>
            <a:endParaRPr/>
          </a:p>
        </p:txBody>
      </p:sp>
      <p:sp>
        <p:nvSpPr>
          <p:cNvPr id="386" name="Google Shape;386;p46"/>
          <p:cNvSpPr txBox="1"/>
          <p:nvPr/>
        </p:nvSpPr>
        <p:spPr>
          <a:xfrm>
            <a:off x="3799800" y="1211588"/>
            <a:ext cx="341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Step 1: Select the shape.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Step 2: Press the circular double headed arrow.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Step 3: While pressing the a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rrow, drag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 it in the direction you want to rotate the shape in. Leave once done.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87" name="Google Shape;387;p46"/>
          <p:cNvPicPr preferRelativeResize="0"/>
          <p:nvPr/>
        </p:nvPicPr>
        <p:blipFill rotWithShape="1">
          <a:blip r:embed="rId3">
            <a:alphaModFix/>
          </a:blip>
          <a:srcRect b="30413" l="0" r="53510" t="20626"/>
          <a:stretch/>
        </p:blipFill>
        <p:spPr>
          <a:xfrm>
            <a:off x="632925" y="1245825"/>
            <a:ext cx="2693525" cy="196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6"/>
          <p:cNvSpPr/>
          <p:nvPr/>
        </p:nvSpPr>
        <p:spPr>
          <a:xfrm>
            <a:off x="1218150" y="1985225"/>
            <a:ext cx="855300" cy="90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6"/>
          <p:cNvSpPr/>
          <p:nvPr/>
        </p:nvSpPr>
        <p:spPr>
          <a:xfrm>
            <a:off x="925475" y="1717475"/>
            <a:ext cx="292800" cy="320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6"/>
          <p:cNvSpPr txBox="1"/>
          <p:nvPr/>
        </p:nvSpPr>
        <p:spPr>
          <a:xfrm>
            <a:off x="2073450" y="2696550"/>
            <a:ext cx="2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1" name="Google Shape;391;p46"/>
          <p:cNvSpPr txBox="1"/>
          <p:nvPr/>
        </p:nvSpPr>
        <p:spPr>
          <a:xfrm>
            <a:off x="720875" y="1432925"/>
            <a:ext cx="2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92" name="Google Shape;392;p46"/>
          <p:cNvPicPr preferRelativeResize="0"/>
          <p:nvPr/>
        </p:nvPicPr>
        <p:blipFill rotWithShape="1">
          <a:blip r:embed="rId4">
            <a:alphaModFix/>
          </a:blip>
          <a:srcRect b="31262" l="0" r="50248" t="15307"/>
          <a:stretch/>
        </p:blipFill>
        <p:spPr>
          <a:xfrm>
            <a:off x="2698500" y="2742400"/>
            <a:ext cx="2693525" cy="200554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6"/>
          <p:cNvSpPr/>
          <p:nvPr/>
        </p:nvSpPr>
        <p:spPr>
          <a:xfrm>
            <a:off x="3326450" y="3195450"/>
            <a:ext cx="329100" cy="25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6"/>
          <p:cNvSpPr txBox="1"/>
          <p:nvPr/>
        </p:nvSpPr>
        <p:spPr>
          <a:xfrm>
            <a:off x="3655550" y="2954625"/>
            <a:ext cx="20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3</a:t>
            </a:r>
            <a:endParaRPr b="1">
              <a:solidFill>
                <a:srgbClr val="FF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>
            <p:ph type="title"/>
          </p:nvPr>
        </p:nvSpPr>
        <p:spPr>
          <a:xfrm>
            <a:off x="504100" y="375875"/>
            <a:ext cx="59460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your Shape creature a name</a:t>
            </a:r>
            <a:endParaRPr/>
          </a:p>
        </p:txBody>
      </p:sp>
      <p:sp>
        <p:nvSpPr>
          <p:cNvPr id="400" name="Google Shape;400;p47"/>
          <p:cNvSpPr txBox="1"/>
          <p:nvPr/>
        </p:nvSpPr>
        <p:spPr>
          <a:xfrm>
            <a:off x="2779800" y="1035175"/>
            <a:ext cx="4155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Give your shape creature a name using the text option highlighted.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Step 1: 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Select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 the tool.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Step 2: Tap anywhere on the canvas.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Step 3: Type the shape name.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01" name="Google Shape;4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50" y="934375"/>
            <a:ext cx="1892050" cy="3968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7"/>
          <p:cNvSpPr/>
          <p:nvPr/>
        </p:nvSpPr>
        <p:spPr>
          <a:xfrm>
            <a:off x="586350" y="2020800"/>
            <a:ext cx="329100" cy="25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400" y="2701950"/>
            <a:ext cx="32194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</a:t>
            </a:r>
            <a:endParaRPr/>
          </a:p>
        </p:txBody>
      </p:sp>
      <p:sp>
        <p:nvSpPr>
          <p:cNvPr id="409" name="Google Shape;409;p48"/>
          <p:cNvSpPr txBox="1"/>
          <p:nvPr>
            <p:ph idx="1" type="body"/>
          </p:nvPr>
        </p:nvSpPr>
        <p:spPr>
          <a:xfrm>
            <a:off x="5588450" y="2188862"/>
            <a:ext cx="3296400" cy="12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It’s now time to share your creation with the rest of your class.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10" name="Google Shape;4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50" y="1158278"/>
            <a:ext cx="4973102" cy="331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the Gallery Walk</a:t>
            </a:r>
            <a:endParaRPr/>
          </a:p>
        </p:txBody>
      </p:sp>
      <p:sp>
        <p:nvSpPr>
          <p:cNvPr id="416" name="Google Shape;416;p49"/>
          <p:cNvSpPr txBox="1"/>
          <p:nvPr>
            <p:ph idx="1" type="body"/>
          </p:nvPr>
        </p:nvSpPr>
        <p:spPr>
          <a:xfrm>
            <a:off x="480400" y="1158275"/>
            <a:ext cx="5020500" cy="3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</a:t>
            </a:r>
            <a:r>
              <a:rPr lang="en" sz="1400">
                <a:solidFill>
                  <a:schemeClr val="dk1"/>
                </a:solidFill>
              </a:rPr>
              <a:t>ove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from one station to the next observing each other's shape art.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Observe closely how creatively your peers have used shapes to create artwork.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Appreciate the work you like by saying things like “I like… in your art”, “Good job in using shapes in place of everyday things!”.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Only </a:t>
            </a:r>
            <a:r>
              <a:rPr lang="en" sz="1400">
                <a:solidFill>
                  <a:schemeClr val="dk1"/>
                </a:solidFill>
              </a:rPr>
              <a:t>one team at each station.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</a:t>
            </a:r>
            <a:r>
              <a:rPr lang="en" sz="1400">
                <a:solidFill>
                  <a:schemeClr val="dk1"/>
                </a:solidFill>
              </a:rPr>
              <a:t>ove to the next station when instructed by the teacher.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Handle the artwork with care.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417" name="Google Shape;417;p49"/>
          <p:cNvPicPr preferRelativeResize="0"/>
          <p:nvPr/>
        </p:nvPicPr>
        <p:blipFill rotWithShape="1">
          <a:blip r:embed="rId3">
            <a:alphaModFix/>
          </a:blip>
          <a:srcRect b="0" l="0" r="-1224" t="0"/>
          <a:stretch/>
        </p:blipFill>
        <p:spPr>
          <a:xfrm>
            <a:off x="5438050" y="1247050"/>
            <a:ext cx="3705948" cy="284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Summarize!</a:t>
            </a:r>
            <a:endParaRPr/>
          </a:p>
        </p:txBody>
      </p:sp>
      <p:sp>
        <p:nvSpPr>
          <p:cNvPr id="423" name="Google Shape;423;p50"/>
          <p:cNvSpPr txBox="1"/>
          <p:nvPr>
            <p:ph idx="1" type="body"/>
          </p:nvPr>
        </p:nvSpPr>
        <p:spPr>
          <a:xfrm>
            <a:off x="5312575" y="1999251"/>
            <a:ext cx="3621900" cy="16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one sentence, share something new that you </a:t>
            </a:r>
            <a:r>
              <a:rPr lang="en">
                <a:solidFill>
                  <a:schemeClr val="dk1"/>
                </a:solidFill>
              </a:rPr>
              <a:t>learned</a:t>
            </a:r>
            <a:r>
              <a:rPr lang="en">
                <a:solidFill>
                  <a:schemeClr val="dk1"/>
                </a:solidFill>
              </a:rPr>
              <a:t> in today’s class.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4" name="Google Shape;4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00" y="1216302"/>
            <a:ext cx="4706176" cy="321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30" name="Google Shape;43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1" name="Google Shape;43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2" name="Google Shape;43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3" name="Google Shape;43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1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1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</a:t>
            </a:r>
            <a:endParaRPr/>
          </a:p>
        </p:txBody>
      </p:sp>
      <p:pic>
        <p:nvPicPr>
          <p:cNvPr id="147" name="Google Shape;147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723" l="-22557" r="-21763" t="-4513"/>
          <a:stretch/>
        </p:blipFill>
        <p:spPr>
          <a:xfrm>
            <a:off x="27962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28442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Be respectful of one another. Listen to your teammates.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149" name="Google Shape;149;p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-16666" r="-16666" t="0"/>
          <a:stretch/>
        </p:blipFill>
        <p:spPr>
          <a:xfrm>
            <a:off x="249747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idx="4294967295" type="subTitle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Raise your </a:t>
            </a:r>
            <a:r>
              <a:rPr lang="en">
                <a:solidFill>
                  <a:schemeClr val="dk1"/>
                </a:solidFill>
              </a:rPr>
              <a:t>hand</a:t>
            </a:r>
            <a:r>
              <a:rPr lang="en">
                <a:solidFill>
                  <a:schemeClr val="dk1"/>
                </a:solidFill>
              </a:rPr>
              <a:t> if you have anything to share.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-3374" l="-21614" r="-21242" t="-3749"/>
          <a:stretch/>
        </p:blipFill>
        <p:spPr>
          <a:xfrm>
            <a:off x="471532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4294967295" type="subTitle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Listen close</a:t>
            </a:r>
            <a:r>
              <a:rPr lang="en" sz="1650">
                <a:solidFill>
                  <a:schemeClr val="dk1"/>
                </a:solidFill>
              </a:rPr>
              <a:t>ly</a:t>
            </a:r>
            <a:r>
              <a:rPr lang="en" sz="1650">
                <a:solidFill>
                  <a:schemeClr val="dk1"/>
                </a:solidFill>
              </a:rPr>
              <a:t> and follow instructions.</a:t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153" name="Google Shape;153;p25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-1578" l="-18775" r="-18775" t="-1578"/>
          <a:stretch/>
        </p:blipFill>
        <p:spPr>
          <a:xfrm>
            <a:off x="693317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>
            <p:ph idx="4294967295" type="subTitle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Complete the tasks on </a:t>
            </a:r>
            <a:r>
              <a:rPr lang="en" sz="1650">
                <a:solidFill>
                  <a:schemeClr val="dk1"/>
                </a:solidFill>
              </a:rPr>
              <a:t>time</a:t>
            </a:r>
            <a:r>
              <a:rPr lang="en" sz="1650">
                <a:solidFill>
                  <a:schemeClr val="dk1"/>
                </a:solidFill>
              </a:rPr>
              <a:t>.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Team Up! 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25" y="1324125"/>
            <a:ext cx="5260232" cy="34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666" r="-16666" t="0"/>
          <a:stretch/>
        </p:blipFill>
        <p:spPr>
          <a:xfrm>
            <a:off x="810200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pic>
        <p:nvPicPr>
          <p:cNvPr id="166" name="Google Shape;166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-16666" r="-16666" t="0"/>
          <a:stretch/>
        </p:blipFill>
        <p:spPr>
          <a:xfrm>
            <a:off x="3675588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pic>
        <p:nvPicPr>
          <p:cNvPr id="167" name="Google Shape;167;p27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-2459" l="-21777" r="-20187" t="-4025"/>
          <a:stretch/>
        </p:blipFill>
        <p:spPr>
          <a:xfrm>
            <a:off x="6541000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sp>
        <p:nvSpPr>
          <p:cNvPr id="168" name="Google Shape;168;p27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your team members to stick to their tasks!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Monitor what they are doing.</a:t>
            </a:r>
            <a:endParaRPr/>
          </a:p>
        </p:txBody>
      </p:sp>
      <p:sp>
        <p:nvSpPr>
          <p:cNvPr id="169" name="Google Shape;169;p27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Manager</a:t>
            </a:r>
            <a:endParaRPr/>
          </a:p>
        </p:txBody>
      </p:sp>
      <p:sp>
        <p:nvSpPr>
          <p:cNvPr id="170" name="Google Shape;170;p27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Collect materials and tools from the teacher.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Ensure team members are using them properly.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Return when you are done!</a:t>
            </a:r>
            <a:endParaRPr/>
          </a:p>
        </p:txBody>
      </p:sp>
      <p:sp>
        <p:nvSpPr>
          <p:cNvPr id="171" name="Google Shape;171;p27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172" name="Google Shape;172;p27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Responsible  for cleaning up the materials and work after the project is completed</a:t>
            </a:r>
            <a:endParaRPr/>
          </a:p>
        </p:txBody>
      </p:sp>
      <p:sp>
        <p:nvSpPr>
          <p:cNvPr id="173" name="Google Shape;173;p27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</a:t>
            </a:r>
            <a:r>
              <a:rPr lang="en"/>
              <a:t>eanup Crew</a:t>
            </a:r>
            <a:endParaRPr/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Roles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 Detectives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504100" y="1482375"/>
            <a:ext cx="5224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Your Task:</a:t>
            </a:r>
            <a:r>
              <a:rPr lang="en">
                <a:solidFill>
                  <a:schemeClr val="dk1"/>
                </a:solidFill>
              </a:rPr>
              <a:t> Identify and collect shapes around you, using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special shape magnifying glasses.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Time limit:</a:t>
            </a:r>
            <a:r>
              <a:rPr lang="en">
                <a:solidFill>
                  <a:schemeClr val="dk1"/>
                </a:solidFill>
              </a:rPr>
              <a:t> 10 minutes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000" y="1761825"/>
            <a:ext cx="2215924" cy="221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Shapes everywhere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00" y="1221675"/>
            <a:ext cx="5604096" cy="368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/>
          <p:nvPr/>
        </p:nvSpPr>
        <p:spPr>
          <a:xfrm>
            <a:off x="2402675" y="2313675"/>
            <a:ext cx="1708500" cy="9522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6202450" y="2313675"/>
            <a:ext cx="266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You may find shapes hidden in your classroom, in things and in patterns. Look closely through your shape detecting glasses.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1779750" y="1939925"/>
            <a:ext cx="329400" cy="3114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Shapes around us!</a:t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75325" y="1275075"/>
            <a:ext cx="2187950" cy="2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497250" y="1158275"/>
            <a:ext cx="5224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Triangle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three straight lines come together, a triangle is created. Every triangle has</a:t>
            </a:r>
            <a:r>
              <a:rPr lang="en">
                <a:solidFill>
                  <a:schemeClr val="dk1"/>
                </a:solidFill>
              </a:rPr>
              <a:t> three corners (angles) and three sides 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982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26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547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830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112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9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50722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Traffic cone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198336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Signs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345952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Pyramids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482647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Pizza Slice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648712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Tortilla Chips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7819825" y="4671875"/>
            <a:ext cx="108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Ice cream Cones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Shapes around us!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5325" y="1275075"/>
            <a:ext cx="2187950" cy="2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3497250" y="1158275"/>
            <a:ext cx="5224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Circ</a:t>
            </a:r>
            <a:r>
              <a:rPr b="1" lang="en">
                <a:solidFill>
                  <a:schemeClr val="dk1"/>
                </a:solidFill>
              </a:rPr>
              <a:t>le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A circle is </a:t>
            </a:r>
            <a:r>
              <a:rPr lang="en">
                <a:solidFill>
                  <a:srgbClr val="202124"/>
                </a:solidFill>
              </a:rPr>
              <a:t>a round-shaped figure that has no corners or edges</a:t>
            </a: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4">
            <a:alphaModFix/>
          </a:blip>
          <a:srcRect b="7286" l="0" r="0" t="7294"/>
          <a:stretch/>
        </p:blipFill>
        <p:spPr>
          <a:xfrm>
            <a:off x="7868787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5">
            <a:alphaModFix/>
          </a:blip>
          <a:srcRect b="0" l="-8559" r="-8536" t="-10"/>
          <a:stretch/>
        </p:blipFill>
        <p:spPr>
          <a:xfrm>
            <a:off x="63426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6">
            <a:alphaModFix/>
          </a:blip>
          <a:srcRect b="0" l="-8559" r="-8536" t="-10"/>
          <a:stretch/>
        </p:blipFill>
        <p:spPr>
          <a:xfrm>
            <a:off x="486547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7">
            <a:alphaModFix/>
          </a:blip>
          <a:srcRect b="-130" l="-8430" r="-8665" t="110"/>
          <a:stretch/>
        </p:blipFill>
        <p:spPr>
          <a:xfrm>
            <a:off x="338830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8">
            <a:alphaModFix/>
          </a:blip>
          <a:srcRect b="-20" l="-8548" r="-8548" t="0"/>
          <a:stretch/>
        </p:blipFill>
        <p:spPr>
          <a:xfrm>
            <a:off x="1911125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9">
            <a:alphaModFix/>
          </a:blip>
          <a:srcRect b="110" l="-8676" r="-8419" t="-130"/>
          <a:stretch/>
        </p:blipFill>
        <p:spPr>
          <a:xfrm>
            <a:off x="433950" y="3770538"/>
            <a:ext cx="989875" cy="8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506188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Ball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198336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Clock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3459525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Donut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4937713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Swim ring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6414888" y="4671875"/>
            <a:ext cx="8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Tire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7819825" y="4671875"/>
            <a:ext cx="108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"/>
                <a:ea typeface="Assistant"/>
                <a:cs typeface="Assistant"/>
                <a:sym typeface="Assistant"/>
              </a:rPr>
              <a:t>Button</a:t>
            </a:r>
            <a:endParaRPr sz="1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