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Assistant" pitchFamily="2" charset="-79"/>
      <p:regular r:id="rId38"/>
      <p:bold r:id="rId39"/>
    </p:embeddedFont>
    <p:embeddedFont>
      <p:font typeface="Calibri" panose="020F0502020204030204" pitchFamily="34" charset="0"/>
      <p:regular r:id="rId40"/>
      <p:bold r:id="rId41"/>
      <p:italic r:id="rId42"/>
      <p:boldItalic r:id="rId43"/>
    </p:embeddedFont>
    <p:embeddedFont>
      <p:font typeface="Caveat Brush" pitchFamily="2" charset="0"/>
      <p:regular r:id="rId44"/>
    </p:embeddedFont>
    <p:embeddedFont>
      <p:font typeface="Helvetica Neue" panose="020B0604020202020204" charset="0"/>
      <p:regular r:id="rId45"/>
      <p:bold r:id="rId46"/>
      <p:italic r:id="rId47"/>
      <p:boldItalic r:id="rId48"/>
    </p:embeddedFont>
    <p:embeddedFont>
      <p:font typeface="Helvetica Neue Light"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currency.gov/denomin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f254aea1aa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f254aea1aa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b5f194d95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1b5f194d9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a542f34a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1a542f34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b6b3f244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1b6b3f244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1b6b3f244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1b6b3f24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1b6e8fe0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1b6e8fe0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b6e8fe08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1b6e8fe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b6e8fe08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1b6e8fe08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1b6e8fe08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1b6e8fe08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1b6e8fe08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1b6e8fe08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b6e8fe08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1b6e8fe08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254aea1aa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f254aea1aa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171717"/>
                </a:solidFill>
                <a:latin typeface="Helvetica Neue"/>
                <a:ea typeface="Helvetica Neue"/>
                <a:cs typeface="Helvetica Neue"/>
                <a:sym typeface="Helvetica Neue"/>
              </a:rPr>
              <a:t>Begin by sharing the overview. Apprise students of the tasks they’d accomplish in the class.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1b6b3f244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1b6b3f244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0e78b910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0e78b910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1b6b3f24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1b6b3f2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1b6b3f244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1b6b3f244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01e2db60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01e2db60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b6e8fe08a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1b6e8fe08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01e2db60c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01e2db60c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1b6e8fe08a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1b6e8fe08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01e2db60cc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01e2db60c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01e2db60cc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01e2db60c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1b5f194d9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1b5f194d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01e2db60cc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01e2db60c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01e2db60cc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01e2db60c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01e2db60cc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01e2db60cc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01e2db60cc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01e2db60cc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f254aea1aa_0_450: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f254aea1aa_0_450: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363" name="Google Shape;363;g1f254aea1aa_0_450: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34</a:t>
            </a:fld>
            <a:endParaRPr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b5f194d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1b5f194d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1b5f194d95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1b5f194d9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e78b9108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e78b9108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e78b9108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e78b9108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e78b9108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e78b9108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https://www.uscurrency.gov/denominations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1b5f194d9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1b5f194d9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pic>
        <p:nvPicPr>
          <p:cNvPr id="56" name="Google Shape;56;p15"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57" name="Google Shape;57;p15"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58" name="Google Shape;58;p15"/>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59" name="Google Shape;59;p15"/>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0" name="Google Shape;60;p15"/>
          <p:cNvSpPr txBox="1">
            <a:spLocks noGrp="1"/>
          </p:cNvSpPr>
          <p:nvPr>
            <p:ph type="subTitle" idx="1"/>
          </p:nvPr>
        </p:nvSpPr>
        <p:spPr>
          <a:xfrm>
            <a:off x="4914900" y="2133600"/>
            <a:ext cx="3095700" cy="393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5"/>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63"/>
        <p:cNvGrpSpPr/>
        <p:nvPr/>
      </p:nvGrpSpPr>
      <p:grpSpPr>
        <a:xfrm>
          <a:off x="0" y="0"/>
          <a:ext cx="0" cy="0"/>
          <a:chOff x="0" y="0"/>
          <a:chExt cx="0" cy="0"/>
        </a:xfrm>
      </p:grpSpPr>
      <p:pic>
        <p:nvPicPr>
          <p:cNvPr id="64" name="Google Shape;64;p16"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65" name="Google Shape;65;p16"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66" name="Google Shape;66;p16"/>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67" name="Google Shape;6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pic>
        <p:nvPicPr>
          <p:cNvPr id="70" name="Google Shape;70;p17"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57788" y="4686300"/>
            <a:ext cx="3986213" cy="457200"/>
          </a:xfrm>
          <a:prstGeom prst="rect">
            <a:avLst/>
          </a:prstGeom>
          <a:noFill/>
          <a:ln>
            <a:noFill/>
          </a:ln>
        </p:spPr>
      </p:pic>
      <p:pic>
        <p:nvPicPr>
          <p:cNvPr id="71" name="Google Shape;71;p17"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13" y="-50700"/>
            <a:ext cx="9180228" cy="1438275"/>
          </a:xfrm>
          <a:prstGeom prst="rect">
            <a:avLst/>
          </a:prstGeom>
          <a:noFill/>
          <a:ln>
            <a:noFill/>
          </a:ln>
        </p:spPr>
      </p:pic>
      <p:pic>
        <p:nvPicPr>
          <p:cNvPr id="72" name="Google Shape;72;p17"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sp>
        <p:nvSpPr>
          <p:cNvPr id="73" name="Google Shape;73;p17"/>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74" name="Google Shape;74;p17"/>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75" name="Google Shape;75;p17"/>
          <p:cNvSpPr txBox="1">
            <a:spLocks noGrp="1"/>
          </p:cNvSpPr>
          <p:nvPr>
            <p:ph type="body" idx="1"/>
          </p:nvPr>
        </p:nvSpPr>
        <p:spPr>
          <a:xfrm>
            <a:off x="311700" y="1608250"/>
            <a:ext cx="8520600" cy="29832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77"/>
        <p:cNvGrpSpPr/>
        <p:nvPr/>
      </p:nvGrpSpPr>
      <p:grpSpPr>
        <a:xfrm>
          <a:off x="0" y="0"/>
          <a:ext cx="0" cy="0"/>
          <a:chOff x="0" y="0"/>
          <a:chExt cx="0" cy="0"/>
        </a:xfrm>
      </p:grpSpPr>
      <p:pic>
        <p:nvPicPr>
          <p:cNvPr id="78" name="Google Shape;78;p18"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79" name="Google Shape;79;p18"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00275"/>
            <a:ext cx="9143996" cy="2943226"/>
          </a:xfrm>
          <a:prstGeom prst="rect">
            <a:avLst/>
          </a:prstGeom>
          <a:noFill/>
          <a:ln>
            <a:noFill/>
          </a:ln>
        </p:spPr>
      </p:pic>
      <p:pic>
        <p:nvPicPr>
          <p:cNvPr id="80" name="Google Shape;80;p18"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038" y="728663"/>
            <a:ext cx="2033588" cy="3662363"/>
          </a:xfrm>
          <a:prstGeom prst="rect">
            <a:avLst/>
          </a:prstGeom>
          <a:noFill/>
          <a:ln>
            <a:noFill/>
          </a:ln>
        </p:spPr>
      </p:pic>
      <p:pic>
        <p:nvPicPr>
          <p:cNvPr id="81" name="Google Shape;81;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62213" y="723900"/>
            <a:ext cx="2033588" cy="3662363"/>
          </a:xfrm>
          <a:prstGeom prst="rect">
            <a:avLst/>
          </a:prstGeom>
          <a:noFill/>
          <a:ln>
            <a:noFill/>
          </a:ln>
        </p:spPr>
      </p:pic>
      <p:pic>
        <p:nvPicPr>
          <p:cNvPr id="82" name="Google Shape;82;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33913" y="723900"/>
            <a:ext cx="2033588" cy="3662363"/>
          </a:xfrm>
          <a:prstGeom prst="rect">
            <a:avLst/>
          </a:prstGeom>
          <a:noFill/>
          <a:ln>
            <a:noFill/>
          </a:ln>
        </p:spPr>
      </p:pic>
      <p:pic>
        <p:nvPicPr>
          <p:cNvPr id="83" name="Google Shape;83;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5613" y="757238"/>
            <a:ext cx="2033588" cy="3662363"/>
          </a:xfrm>
          <a:prstGeom prst="rect">
            <a:avLst/>
          </a:prstGeom>
          <a:noFill/>
          <a:ln>
            <a:noFill/>
          </a:ln>
        </p:spPr>
      </p:pic>
      <p:pic>
        <p:nvPicPr>
          <p:cNvPr id="84" name="Google Shape;84;p18"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85" name="Google Shape;85;p18"/>
          <p:cNvSpPr>
            <a:spLocks noGrp="1"/>
          </p:cNvSpPr>
          <p:nvPr>
            <p:ph type="pic" idx="2"/>
          </p:nvPr>
        </p:nvSpPr>
        <p:spPr>
          <a:xfrm>
            <a:off x="300050" y="723898"/>
            <a:ext cx="2033700" cy="1525200"/>
          </a:xfrm>
          <a:prstGeom prst="roundRect">
            <a:avLst>
              <a:gd name="adj" fmla="val 7806"/>
            </a:avLst>
          </a:prstGeom>
          <a:noFill/>
          <a:ln>
            <a:noFill/>
          </a:ln>
        </p:spPr>
      </p:sp>
      <p:sp>
        <p:nvSpPr>
          <p:cNvPr id="86" name="Google Shape;86;p18"/>
          <p:cNvSpPr>
            <a:spLocks noGrp="1"/>
          </p:cNvSpPr>
          <p:nvPr>
            <p:ph type="pic" idx="3"/>
          </p:nvPr>
        </p:nvSpPr>
        <p:spPr>
          <a:xfrm>
            <a:off x="2466925" y="723898"/>
            <a:ext cx="2033700" cy="1525200"/>
          </a:xfrm>
          <a:prstGeom prst="roundRect">
            <a:avLst>
              <a:gd name="adj" fmla="val 8435"/>
            </a:avLst>
          </a:prstGeom>
          <a:noFill/>
          <a:ln>
            <a:noFill/>
          </a:ln>
        </p:spPr>
      </p:sp>
      <p:sp>
        <p:nvSpPr>
          <p:cNvPr id="87" name="Google Shape;87;p18"/>
          <p:cNvSpPr>
            <a:spLocks noGrp="1"/>
          </p:cNvSpPr>
          <p:nvPr>
            <p:ph type="pic" idx="4"/>
          </p:nvPr>
        </p:nvSpPr>
        <p:spPr>
          <a:xfrm>
            <a:off x="4636275" y="723898"/>
            <a:ext cx="2033700" cy="1525200"/>
          </a:xfrm>
          <a:prstGeom prst="roundRect">
            <a:avLst>
              <a:gd name="adj" fmla="val 7806"/>
            </a:avLst>
          </a:prstGeom>
          <a:noFill/>
          <a:ln>
            <a:noFill/>
          </a:ln>
        </p:spPr>
      </p:sp>
      <p:sp>
        <p:nvSpPr>
          <p:cNvPr id="88" name="Google Shape;88;p18"/>
          <p:cNvSpPr>
            <a:spLocks noGrp="1"/>
          </p:cNvSpPr>
          <p:nvPr>
            <p:ph type="pic" idx="5"/>
          </p:nvPr>
        </p:nvSpPr>
        <p:spPr>
          <a:xfrm>
            <a:off x="6805625" y="757248"/>
            <a:ext cx="2033700" cy="1525200"/>
          </a:xfrm>
          <a:prstGeom prst="roundRect">
            <a:avLst>
              <a:gd name="adj" fmla="val 7806"/>
            </a:avLst>
          </a:prstGeom>
          <a:noFill/>
          <a:ln>
            <a:noFill/>
          </a:ln>
        </p:spPr>
      </p:sp>
      <p:sp>
        <p:nvSpPr>
          <p:cNvPr id="89" name="Google Shape;89;p18"/>
          <p:cNvSpPr txBox="1">
            <a:spLocks noGrp="1"/>
          </p:cNvSpPr>
          <p:nvPr>
            <p:ph type="subTitle" idx="1"/>
          </p:nvPr>
        </p:nvSpPr>
        <p:spPr>
          <a:xfrm>
            <a:off x="30005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0" name="Google Shape;90;p18"/>
          <p:cNvSpPr txBox="1">
            <a:spLocks noGrp="1"/>
          </p:cNvSpPr>
          <p:nvPr>
            <p:ph type="title"/>
          </p:nvPr>
        </p:nvSpPr>
        <p:spPr>
          <a:xfrm>
            <a:off x="30005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8"/>
          <p:cNvSpPr txBox="1">
            <a:spLocks noGrp="1"/>
          </p:cNvSpPr>
          <p:nvPr>
            <p:ph type="subTitle" idx="6"/>
          </p:nvPr>
        </p:nvSpPr>
        <p:spPr>
          <a:xfrm>
            <a:off x="247172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2" name="Google Shape;92;p18"/>
          <p:cNvSpPr txBox="1">
            <a:spLocks noGrp="1"/>
          </p:cNvSpPr>
          <p:nvPr>
            <p:ph type="title" idx="7"/>
          </p:nvPr>
        </p:nvSpPr>
        <p:spPr>
          <a:xfrm>
            <a:off x="247172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 name="Google Shape;93;p18"/>
          <p:cNvSpPr txBox="1">
            <a:spLocks noGrp="1"/>
          </p:cNvSpPr>
          <p:nvPr>
            <p:ph type="subTitle" idx="8"/>
          </p:nvPr>
        </p:nvSpPr>
        <p:spPr>
          <a:xfrm>
            <a:off x="463867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4" name="Google Shape;94;p18"/>
          <p:cNvSpPr txBox="1">
            <a:spLocks noGrp="1"/>
          </p:cNvSpPr>
          <p:nvPr>
            <p:ph type="title" idx="9"/>
          </p:nvPr>
        </p:nvSpPr>
        <p:spPr>
          <a:xfrm>
            <a:off x="463867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8"/>
          <p:cNvSpPr txBox="1">
            <a:spLocks noGrp="1"/>
          </p:cNvSpPr>
          <p:nvPr>
            <p:ph type="subTitle" idx="13"/>
          </p:nvPr>
        </p:nvSpPr>
        <p:spPr>
          <a:xfrm>
            <a:off x="680560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6" name="Google Shape;96;p18"/>
          <p:cNvSpPr txBox="1">
            <a:spLocks noGrp="1"/>
          </p:cNvSpPr>
          <p:nvPr>
            <p:ph type="title" idx="14"/>
          </p:nvPr>
        </p:nvSpPr>
        <p:spPr>
          <a:xfrm>
            <a:off x="680560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Column Design">
  <p:cSld name="CUSTOM_1">
    <p:spTree>
      <p:nvGrpSpPr>
        <p:cNvPr id="1" name="Shape 97"/>
        <p:cNvGrpSpPr/>
        <p:nvPr/>
      </p:nvGrpSpPr>
      <p:grpSpPr>
        <a:xfrm>
          <a:off x="0" y="0"/>
          <a:ext cx="0" cy="0"/>
          <a:chOff x="0" y="0"/>
          <a:chExt cx="0" cy="0"/>
        </a:xfrm>
      </p:grpSpPr>
      <p:sp>
        <p:nvSpPr>
          <p:cNvPr id="98" name="Google Shape;98;p19"/>
          <p:cNvSpPr txBox="1">
            <a:spLocks noGrp="1"/>
          </p:cNvSpPr>
          <p:nvPr>
            <p:ph type="subTitle" idx="1"/>
          </p:nvPr>
        </p:nvSpPr>
        <p:spPr>
          <a:xfrm>
            <a:off x="4946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9" name="Google Shape;99;p19"/>
          <p:cNvSpPr>
            <a:spLocks noGrp="1"/>
          </p:cNvSpPr>
          <p:nvPr>
            <p:ph type="pic" idx="2"/>
          </p:nvPr>
        </p:nvSpPr>
        <p:spPr>
          <a:xfrm>
            <a:off x="810200" y="1724637"/>
            <a:ext cx="1792800" cy="1344600"/>
          </a:xfrm>
          <a:prstGeom prst="roundRect">
            <a:avLst>
              <a:gd name="adj" fmla="val 10477"/>
            </a:avLst>
          </a:prstGeom>
          <a:noFill/>
          <a:ln>
            <a:noFill/>
          </a:ln>
        </p:spPr>
      </p:sp>
      <p:pic>
        <p:nvPicPr>
          <p:cNvPr id="100" name="Google Shape;100;p19"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9175"/>
            <a:ext cx="9144002" cy="1438275"/>
          </a:xfrm>
          <a:prstGeom prst="rect">
            <a:avLst/>
          </a:prstGeom>
          <a:noFill/>
          <a:ln>
            <a:noFill/>
          </a:ln>
        </p:spPr>
      </p:pic>
      <p:pic>
        <p:nvPicPr>
          <p:cNvPr id="101" name="Google Shape;101;p19"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pic>
        <p:nvPicPr>
          <p:cNvPr id="102" name="Google Shape;102;p19"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30403" y="4591400"/>
            <a:ext cx="4813600" cy="552100"/>
          </a:xfrm>
          <a:prstGeom prst="rect">
            <a:avLst/>
          </a:prstGeom>
          <a:noFill/>
          <a:ln>
            <a:noFill/>
          </a:ln>
        </p:spPr>
      </p:pic>
      <p:sp>
        <p:nvSpPr>
          <p:cNvPr id="103" name="Google Shape;103;p19"/>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04" name="Google Shape;104;p19"/>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105" name="Google Shape;105;p19"/>
          <p:cNvSpPr>
            <a:spLocks noGrp="1"/>
          </p:cNvSpPr>
          <p:nvPr>
            <p:ph type="pic" idx="3"/>
          </p:nvPr>
        </p:nvSpPr>
        <p:spPr>
          <a:xfrm>
            <a:off x="3675588" y="1724637"/>
            <a:ext cx="1792800" cy="1344600"/>
          </a:xfrm>
          <a:prstGeom prst="roundRect">
            <a:avLst>
              <a:gd name="adj" fmla="val 10477"/>
            </a:avLst>
          </a:prstGeom>
          <a:noFill/>
          <a:ln>
            <a:noFill/>
          </a:ln>
        </p:spPr>
      </p:sp>
      <p:sp>
        <p:nvSpPr>
          <p:cNvPr id="106" name="Google Shape;106;p19"/>
          <p:cNvSpPr>
            <a:spLocks noGrp="1"/>
          </p:cNvSpPr>
          <p:nvPr>
            <p:ph type="pic" idx="4"/>
          </p:nvPr>
        </p:nvSpPr>
        <p:spPr>
          <a:xfrm>
            <a:off x="6541000" y="1724637"/>
            <a:ext cx="1792800" cy="1344600"/>
          </a:xfrm>
          <a:prstGeom prst="roundRect">
            <a:avLst>
              <a:gd name="adj" fmla="val 10477"/>
            </a:avLst>
          </a:prstGeom>
          <a:noFill/>
          <a:ln>
            <a:noFill/>
          </a:ln>
        </p:spPr>
      </p:sp>
      <p:sp>
        <p:nvSpPr>
          <p:cNvPr id="107" name="Google Shape;107;p19"/>
          <p:cNvSpPr txBox="1">
            <a:spLocks noGrp="1"/>
          </p:cNvSpPr>
          <p:nvPr>
            <p:ph type="title" idx="5"/>
          </p:nvPr>
        </p:nvSpPr>
        <p:spPr>
          <a:xfrm>
            <a:off x="4946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8" name="Google Shape;108;p19"/>
          <p:cNvSpPr txBox="1">
            <a:spLocks noGrp="1"/>
          </p:cNvSpPr>
          <p:nvPr>
            <p:ph type="subTitle" idx="6"/>
          </p:nvPr>
        </p:nvSpPr>
        <p:spPr>
          <a:xfrm>
            <a:off x="33600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19"/>
          <p:cNvSpPr txBox="1">
            <a:spLocks noGrp="1"/>
          </p:cNvSpPr>
          <p:nvPr>
            <p:ph type="title" idx="7"/>
          </p:nvPr>
        </p:nvSpPr>
        <p:spPr>
          <a:xfrm>
            <a:off x="33600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19"/>
          <p:cNvSpPr txBox="1">
            <a:spLocks noGrp="1"/>
          </p:cNvSpPr>
          <p:nvPr>
            <p:ph type="subTitle" idx="8"/>
          </p:nvPr>
        </p:nvSpPr>
        <p:spPr>
          <a:xfrm>
            <a:off x="62254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11" name="Google Shape;111;p19"/>
          <p:cNvSpPr txBox="1">
            <a:spLocks noGrp="1"/>
          </p:cNvSpPr>
          <p:nvPr>
            <p:ph type="title" idx="9"/>
          </p:nvPr>
        </p:nvSpPr>
        <p:spPr>
          <a:xfrm>
            <a:off x="62254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cSld name="CUSTOM_2">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76275" y="723900"/>
            <a:ext cx="3505200" cy="65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pic>
        <p:nvPicPr>
          <p:cNvPr id="114" name="Google Shape;114;p20"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386013"/>
            <a:ext cx="9143996" cy="2757487"/>
          </a:xfrm>
          <a:prstGeom prst="rect">
            <a:avLst/>
          </a:prstGeom>
          <a:noFill/>
          <a:ln>
            <a:noFill/>
          </a:ln>
        </p:spPr>
      </p:pic>
      <p:pic>
        <p:nvPicPr>
          <p:cNvPr id="115" name="Google Shape;115;p20"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pic>
        <p:nvPicPr>
          <p:cNvPr id="116" name="Google Shape;116;p20"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00788" y="1690688"/>
            <a:ext cx="609600" cy="609600"/>
          </a:xfrm>
          <a:prstGeom prst="rect">
            <a:avLst/>
          </a:prstGeom>
          <a:noFill/>
          <a:ln>
            <a:noFill/>
          </a:ln>
        </p:spPr>
      </p:pic>
      <p:pic>
        <p:nvPicPr>
          <p:cNvPr id="117" name="Google Shape;117;p20"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115175" y="638175"/>
            <a:ext cx="1228725" cy="1228725"/>
          </a:xfrm>
          <a:prstGeom prst="rect">
            <a:avLst/>
          </a:prstGeom>
          <a:noFill/>
          <a:ln>
            <a:noFill/>
          </a:ln>
        </p:spPr>
      </p:pic>
      <p:sp>
        <p:nvSpPr>
          <p:cNvPr id="118" name="Google Shape;118;p20"/>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19" name="Google Shape;119;p20"/>
          <p:cNvSpPr txBox="1">
            <a:spLocks noGrp="1"/>
          </p:cNvSpPr>
          <p:nvPr>
            <p:ph type="subTitle" idx="1"/>
          </p:nvPr>
        </p:nvSpPr>
        <p:spPr>
          <a:xfrm>
            <a:off x="676275" y="1552575"/>
            <a:ext cx="3505200" cy="14955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pic>
        <p:nvPicPr>
          <p:cNvPr id="122" name="Google Shape;122;p21"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11" y="-18047"/>
            <a:ext cx="4567237" cy="1647593"/>
          </a:xfrm>
          <a:prstGeom prst="rect">
            <a:avLst/>
          </a:prstGeom>
          <a:noFill/>
          <a:ln>
            <a:noFill/>
          </a:ln>
        </p:spPr>
      </p:pic>
      <p:pic>
        <p:nvPicPr>
          <p:cNvPr id="123" name="Google Shape;123;p21"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7113" y="219075"/>
            <a:ext cx="1466850" cy="347663"/>
          </a:xfrm>
          <a:prstGeom prst="rect">
            <a:avLst/>
          </a:prstGeom>
          <a:noFill/>
          <a:ln>
            <a:noFill/>
          </a:ln>
        </p:spPr>
      </p:pic>
      <p:pic>
        <p:nvPicPr>
          <p:cNvPr id="124" name="Google Shape;124;p21"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875" y="3414725"/>
            <a:ext cx="733425" cy="1763153"/>
          </a:xfrm>
          <a:prstGeom prst="rect">
            <a:avLst/>
          </a:prstGeom>
          <a:noFill/>
          <a:ln>
            <a:noFill/>
          </a:ln>
        </p:spPr>
      </p:pic>
      <p:pic>
        <p:nvPicPr>
          <p:cNvPr id="125" name="Google Shape;125;p21"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6188" y="4167188"/>
            <a:ext cx="733425" cy="733425"/>
          </a:xfrm>
          <a:prstGeom prst="rect">
            <a:avLst/>
          </a:prstGeom>
          <a:noFill/>
          <a:ln>
            <a:noFill/>
          </a:ln>
        </p:spPr>
      </p:pic>
      <p:pic>
        <p:nvPicPr>
          <p:cNvPr id="126" name="Google Shape;126;p21"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29613" y="3624263"/>
            <a:ext cx="419100" cy="419100"/>
          </a:xfrm>
          <a:prstGeom prst="rect">
            <a:avLst/>
          </a:prstGeom>
          <a:noFill/>
          <a:ln>
            <a:noFill/>
          </a:ln>
        </p:spPr>
      </p:pic>
      <p:sp>
        <p:nvSpPr>
          <p:cNvPr id="127" name="Google Shape;127;p21"/>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28" name="Google Shape;128;p21"/>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12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9pPr>
          </a:lstStyle>
          <a:p>
            <a:endParaRPr/>
          </a:p>
        </p:txBody>
      </p:sp>
      <p:sp>
        <p:nvSpPr>
          <p:cNvPr id="53" name="Google Shape;5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marL="914400" lvl="1"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marL="1371600" lvl="2"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marL="1828800" lvl="3"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marL="2286000" lvl="4"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marL="2743200" lvl="5"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marL="3200400" lvl="6"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marL="3657600" lvl="7"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marL="4114800" lvl="8"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mPgWUd896g"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uqoWOnP2EN4"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nQOinVC5j9g"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QOinVC5j9g"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a:off x="4870425" y="671525"/>
            <a:ext cx="3805800" cy="13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0"/>
              <a:t>LEGO Economics: Building Monuments on a Budget</a:t>
            </a:r>
            <a:endParaRPr sz="2400" b="0"/>
          </a:p>
        </p:txBody>
      </p:sp>
      <p:sp>
        <p:nvSpPr>
          <p:cNvPr id="135" name="Google Shape;135;p23"/>
          <p:cNvSpPr txBox="1">
            <a:spLocks noGrp="1"/>
          </p:cNvSpPr>
          <p:nvPr>
            <p:ph type="subTitle" idx="1"/>
          </p:nvPr>
        </p:nvSpPr>
        <p:spPr>
          <a:xfrm>
            <a:off x="4914900" y="2133600"/>
            <a:ext cx="3191400" cy="796200"/>
          </a:xfrm>
          <a:prstGeom prst="rect">
            <a:avLst/>
          </a:prstGeom>
        </p:spPr>
        <p:txBody>
          <a:bodyPr spcFirstLastPara="1" wrap="square" lIns="91425" tIns="91425" rIns="91425" bIns="91425" anchor="ctr" anchorCtr="0">
            <a:normAutofit/>
          </a:bodyPr>
          <a:lstStyle/>
          <a:p>
            <a:pPr marL="0" lvl="0" indent="0" algn="l" rtl="0">
              <a:lnSpc>
                <a:spcPct val="80000"/>
              </a:lnSpc>
              <a:spcBef>
                <a:spcPts val="0"/>
              </a:spcBef>
              <a:spcAft>
                <a:spcPts val="0"/>
              </a:spcAft>
              <a:buNone/>
            </a:pPr>
            <a:r>
              <a:rPr lang="en" sz="2000"/>
              <a:t>Fourth Grade</a:t>
            </a:r>
            <a:endParaRPr sz="2000"/>
          </a:p>
          <a:p>
            <a:pPr marL="0" lvl="0" indent="0" algn="l" rtl="0">
              <a:lnSpc>
                <a:spcPct val="80000"/>
              </a:lnSpc>
              <a:spcBef>
                <a:spcPts val="0"/>
              </a:spcBef>
              <a:spcAft>
                <a:spcPts val="0"/>
              </a:spcAft>
              <a:buNone/>
            </a:pPr>
            <a:r>
              <a:rPr lang="en" sz="2000"/>
              <a:t>120 Minutes</a:t>
            </a:r>
            <a:endParaRPr sz="2000"/>
          </a:p>
        </p:txBody>
      </p:sp>
      <p:pic>
        <p:nvPicPr>
          <p:cNvPr id="136" name="Google Shape;136;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949950" y="913850"/>
            <a:ext cx="3191400" cy="32493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Currency Quest Bingo!</a:t>
            </a:r>
            <a:endParaRPr/>
          </a:p>
        </p:txBody>
      </p:sp>
      <p:sp>
        <p:nvSpPr>
          <p:cNvPr id="194" name="Google Shape;194;p32"/>
          <p:cNvSpPr txBox="1">
            <a:spLocks noGrp="1"/>
          </p:cNvSpPr>
          <p:nvPr>
            <p:ph type="body" idx="1"/>
          </p:nvPr>
        </p:nvSpPr>
        <p:spPr>
          <a:xfrm>
            <a:off x="3639600" y="1489725"/>
            <a:ext cx="4689900" cy="3126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Time to check our denomination knowledge while having some fun.</a:t>
            </a:r>
            <a:endParaRPr>
              <a:solidFill>
                <a:schemeClr val="dk1"/>
              </a:solidFill>
            </a:endParaRPr>
          </a:p>
          <a:p>
            <a:pPr marL="0" lvl="0" indent="0" algn="l" rtl="0">
              <a:spcBef>
                <a:spcPts val="0"/>
              </a:spcBef>
              <a:spcAft>
                <a:spcPts val="0"/>
              </a:spcAft>
              <a:buNone/>
            </a:pPr>
            <a:r>
              <a:rPr lang="en" b="1">
                <a:solidFill>
                  <a:schemeClr val="dk1"/>
                </a:solidFill>
              </a:rPr>
              <a:t>Task: </a:t>
            </a:r>
            <a:r>
              <a:rPr lang="en">
                <a:solidFill>
                  <a:schemeClr val="dk1"/>
                </a:solidFill>
              </a:rPr>
              <a:t>Match the money operations on screen to the correct answer in your bingo card</a:t>
            </a: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195" name="Google Shape;195;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525" y="1321125"/>
            <a:ext cx="3273900" cy="31266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Currency Bingo Checklist</a:t>
            </a:r>
            <a:endParaRPr/>
          </a:p>
        </p:txBody>
      </p:sp>
      <p:sp>
        <p:nvSpPr>
          <p:cNvPr id="201" name="Google Shape;201;p33"/>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457200" lvl="0" indent="-412750" algn="l" rtl="0">
              <a:spcBef>
                <a:spcPts val="0"/>
              </a:spcBef>
              <a:spcAft>
                <a:spcPts val="0"/>
              </a:spcAft>
              <a:buClr>
                <a:schemeClr val="dk1"/>
              </a:buClr>
              <a:buSzPts val="2900"/>
              <a:buChar char="❏"/>
            </a:pPr>
            <a:r>
              <a:rPr lang="en" sz="2900">
                <a:solidFill>
                  <a:schemeClr val="dk1"/>
                </a:solidFill>
              </a:rPr>
              <a:t>I have the bingo card and a marker/pencil in my hand. </a:t>
            </a:r>
            <a:endParaRPr sz="2900">
              <a:solidFill>
                <a:schemeClr val="dk1"/>
              </a:solidFill>
            </a:endParaRPr>
          </a:p>
          <a:p>
            <a:pPr marL="457200" lvl="0" indent="-412750" algn="l" rtl="0">
              <a:spcBef>
                <a:spcPts val="0"/>
              </a:spcBef>
              <a:spcAft>
                <a:spcPts val="0"/>
              </a:spcAft>
              <a:buClr>
                <a:schemeClr val="dk1"/>
              </a:buClr>
              <a:buSzPts val="2900"/>
              <a:buChar char="❏"/>
            </a:pPr>
            <a:r>
              <a:rPr lang="en" sz="2900">
                <a:solidFill>
                  <a:schemeClr val="dk1"/>
                </a:solidFill>
              </a:rPr>
              <a:t>I can see the Currency Quest Bingo ppt clearly.</a:t>
            </a:r>
            <a:endParaRPr sz="2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Bingo Time!</a:t>
            </a:r>
            <a:endParaRPr/>
          </a:p>
        </p:txBody>
      </p:sp>
      <p:pic>
        <p:nvPicPr>
          <p:cNvPr id="207" name="Google Shape;207;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8900" y="1024300"/>
            <a:ext cx="5953797" cy="36804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1784250"/>
            <a:ext cx="8520600" cy="2367900"/>
          </a:xfrm>
          <a:prstGeom prst="rect">
            <a:avLst/>
          </a:prstGeom>
        </p:spPr>
        <p:txBody>
          <a:bodyPr spcFirstLastPara="1" wrap="square" lIns="91425" tIns="91425" rIns="91425" bIns="91425" anchor="ctr" anchorCtr="0">
            <a:noAutofit/>
          </a:bodyPr>
          <a:lstStyle/>
          <a:p>
            <a:pPr marL="457200" lvl="0" indent="-400050" algn="l" rtl="0">
              <a:lnSpc>
                <a:spcPct val="115000"/>
              </a:lnSpc>
              <a:spcBef>
                <a:spcPts val="1500"/>
              </a:spcBef>
              <a:spcAft>
                <a:spcPts val="0"/>
              </a:spcAft>
              <a:buSzPts val="2700"/>
              <a:buChar char="❖"/>
            </a:pPr>
            <a:r>
              <a:rPr lang="en" sz="2700"/>
              <a:t>Were there any particular bills or numbers that were more challenging than others? Why?</a:t>
            </a:r>
            <a:endParaRPr sz="2700"/>
          </a:p>
          <a:p>
            <a:pPr marL="457200" lvl="0" indent="-400050" algn="l" rtl="0">
              <a:lnSpc>
                <a:spcPct val="115000"/>
              </a:lnSpc>
              <a:spcBef>
                <a:spcPts val="0"/>
              </a:spcBef>
              <a:spcAft>
                <a:spcPts val="0"/>
              </a:spcAft>
              <a:buSzPts val="2700"/>
              <a:buChar char="❖"/>
            </a:pPr>
            <a:r>
              <a:rPr lang="en" sz="2700"/>
              <a:t>How did working in team affect your experience?</a:t>
            </a:r>
            <a:endParaRPr sz="2700"/>
          </a:p>
          <a:p>
            <a:pPr marL="0" lvl="0" indent="0" algn="ctr" rtl="0">
              <a:spcBef>
                <a:spcPts val="0"/>
              </a:spcBef>
              <a:spcAft>
                <a:spcPts val="0"/>
              </a:spcAft>
              <a:buNone/>
            </a:pPr>
            <a:endParaRPr sz="2700"/>
          </a:p>
        </p:txBody>
      </p:sp>
      <p:sp>
        <p:nvSpPr>
          <p:cNvPr id="213" name="Google Shape;213;p35"/>
          <p:cNvSpPr txBox="1"/>
          <p:nvPr/>
        </p:nvSpPr>
        <p:spPr>
          <a:xfrm>
            <a:off x="473600" y="517675"/>
            <a:ext cx="2852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Assistant"/>
                <a:ea typeface="Assistant"/>
                <a:cs typeface="Assistant"/>
                <a:sym typeface="Assistant"/>
              </a:rPr>
              <a:t>Reflection Time</a:t>
            </a:r>
            <a:endParaRPr sz="2400" b="1">
              <a:solidFill>
                <a:schemeClr val="lt1"/>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Getting to know the Tool: Mecabricks</a:t>
            </a:r>
            <a:endParaRPr/>
          </a:p>
        </p:txBody>
      </p:sp>
      <p:pic>
        <p:nvPicPr>
          <p:cNvPr id="219" name="Google Shape;219;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2575" y="1429225"/>
            <a:ext cx="3957549" cy="3149976"/>
          </a:xfrm>
          <a:prstGeom prst="rect">
            <a:avLst/>
          </a:prstGeom>
          <a:noFill/>
          <a:ln>
            <a:noFill/>
          </a:ln>
        </p:spPr>
      </p:pic>
      <p:sp>
        <p:nvSpPr>
          <p:cNvPr id="220" name="Google Shape;220;p36"/>
          <p:cNvSpPr txBox="1">
            <a:spLocks noGrp="1"/>
          </p:cNvSpPr>
          <p:nvPr>
            <p:ph type="body" idx="1"/>
          </p:nvPr>
        </p:nvSpPr>
        <p:spPr>
          <a:xfrm>
            <a:off x="4449625" y="1608250"/>
            <a:ext cx="4382700" cy="29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rPr>
              <a:t>Mecabricks is a tool for virtual Lego Model creation. </a:t>
            </a:r>
            <a:endParaRPr sz="1400">
              <a:solidFill>
                <a:schemeClr val="dk1"/>
              </a:solidFill>
            </a:endParaRPr>
          </a:p>
        </p:txBody>
      </p:sp>
      <p:pic>
        <p:nvPicPr>
          <p:cNvPr id="221" name="Google Shape;221;p36"/>
          <p:cNvPicPr preferRelativeResize="0"/>
          <p:nvPr/>
        </p:nvPicPr>
        <p:blipFill>
          <a:blip r:embed="rId4">
            <a:alphaModFix/>
          </a:blip>
          <a:stretch>
            <a:fillRect/>
          </a:stretch>
        </p:blipFill>
        <p:spPr>
          <a:xfrm>
            <a:off x="4869138" y="1608250"/>
            <a:ext cx="3274225" cy="3274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Adding a block </a:t>
            </a:r>
            <a:endParaRPr/>
          </a:p>
        </p:txBody>
      </p:sp>
      <p:sp>
        <p:nvSpPr>
          <p:cNvPr id="227" name="Google Shape;227;p37"/>
          <p:cNvSpPr txBox="1">
            <a:spLocks noGrp="1"/>
          </p:cNvSpPr>
          <p:nvPr>
            <p:ph type="body" idx="1"/>
          </p:nvPr>
        </p:nvSpPr>
        <p:spPr>
          <a:xfrm>
            <a:off x="6326500" y="1608250"/>
            <a:ext cx="2505900" cy="29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Step 1: Add a lego block to the project by simply tapping on the block from the parts library.</a:t>
            </a:r>
            <a:endParaRPr sz="1800">
              <a:solidFill>
                <a:schemeClr val="dk1"/>
              </a:solidFill>
            </a:endParaRPr>
          </a:p>
        </p:txBody>
      </p:sp>
      <p:pic>
        <p:nvPicPr>
          <p:cNvPr id="228" name="Google Shape;228;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697" y="1402800"/>
            <a:ext cx="5967652" cy="3394100"/>
          </a:xfrm>
          <a:prstGeom prst="rect">
            <a:avLst/>
          </a:prstGeom>
          <a:noFill/>
          <a:ln>
            <a:noFill/>
          </a:ln>
        </p:spPr>
      </p:pic>
      <p:sp>
        <p:nvSpPr>
          <p:cNvPr id="229" name="Google Shape;229;p37"/>
          <p:cNvSpPr/>
          <p:nvPr/>
        </p:nvSpPr>
        <p:spPr>
          <a:xfrm>
            <a:off x="1306450" y="4371975"/>
            <a:ext cx="401100" cy="424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Changing color </a:t>
            </a:r>
            <a:endParaRPr/>
          </a:p>
        </p:txBody>
      </p:sp>
      <p:sp>
        <p:nvSpPr>
          <p:cNvPr id="235" name="Google Shape;235;p38"/>
          <p:cNvSpPr txBox="1">
            <a:spLocks noGrp="1"/>
          </p:cNvSpPr>
          <p:nvPr>
            <p:ph type="body" idx="1"/>
          </p:nvPr>
        </p:nvSpPr>
        <p:spPr>
          <a:xfrm>
            <a:off x="6326500" y="1608250"/>
            <a:ext cx="2505900" cy="29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Step 1: Select the block you want to change color of.</a:t>
            </a:r>
            <a:endParaRPr sz="1800">
              <a:solidFill>
                <a:schemeClr val="dk1"/>
              </a:solidFill>
            </a:endParaRPr>
          </a:p>
          <a:p>
            <a:pPr marL="0" lvl="0" indent="0" algn="l" rtl="0">
              <a:spcBef>
                <a:spcPts val="0"/>
              </a:spcBef>
              <a:spcAft>
                <a:spcPts val="0"/>
              </a:spcAft>
              <a:buNone/>
            </a:pPr>
            <a:r>
              <a:rPr lang="en" sz="1800">
                <a:solidFill>
                  <a:schemeClr val="dk1"/>
                </a:solidFill>
              </a:rPr>
              <a:t>Step 2: Select color from the color palette.</a:t>
            </a:r>
            <a:endParaRPr sz="1800">
              <a:solidFill>
                <a:schemeClr val="dk1"/>
              </a:solidFill>
            </a:endParaRPr>
          </a:p>
        </p:txBody>
      </p:sp>
      <p:pic>
        <p:nvPicPr>
          <p:cNvPr id="236" name="Google Shape;236;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697" y="1402800"/>
            <a:ext cx="5967652" cy="3394100"/>
          </a:xfrm>
          <a:prstGeom prst="rect">
            <a:avLst/>
          </a:prstGeom>
          <a:noFill/>
          <a:ln>
            <a:noFill/>
          </a:ln>
        </p:spPr>
      </p:pic>
      <p:sp>
        <p:nvSpPr>
          <p:cNvPr id="237" name="Google Shape;237;p38"/>
          <p:cNvSpPr/>
          <p:nvPr/>
        </p:nvSpPr>
        <p:spPr>
          <a:xfrm>
            <a:off x="5675750" y="3989350"/>
            <a:ext cx="242100" cy="291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2695775" y="2954350"/>
            <a:ext cx="242100" cy="291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Moving a block </a:t>
            </a:r>
            <a:endParaRPr/>
          </a:p>
        </p:txBody>
      </p:sp>
      <p:sp>
        <p:nvSpPr>
          <p:cNvPr id="244" name="Google Shape;244;p39"/>
          <p:cNvSpPr txBox="1">
            <a:spLocks noGrp="1"/>
          </p:cNvSpPr>
          <p:nvPr>
            <p:ph type="body" idx="1"/>
          </p:nvPr>
        </p:nvSpPr>
        <p:spPr>
          <a:xfrm>
            <a:off x="6326500" y="1608250"/>
            <a:ext cx="2505900" cy="29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Step 1: Select the block you want to change position of.</a:t>
            </a:r>
            <a:endParaRPr sz="1800">
              <a:solidFill>
                <a:schemeClr val="dk1"/>
              </a:solidFill>
            </a:endParaRPr>
          </a:p>
          <a:p>
            <a:pPr marL="0" lvl="0" indent="0" algn="l" rtl="0">
              <a:spcBef>
                <a:spcPts val="0"/>
              </a:spcBef>
              <a:spcAft>
                <a:spcPts val="0"/>
              </a:spcAft>
              <a:buNone/>
            </a:pPr>
            <a:r>
              <a:rPr lang="en" sz="1800">
                <a:solidFill>
                  <a:schemeClr val="dk1"/>
                </a:solidFill>
              </a:rPr>
              <a:t>Step 2: Press one of the arrows and drag to move the block along any axis.</a:t>
            </a:r>
            <a:endParaRPr sz="1800">
              <a:solidFill>
                <a:schemeClr val="dk1"/>
              </a:solidFill>
            </a:endParaRPr>
          </a:p>
        </p:txBody>
      </p:sp>
      <p:pic>
        <p:nvPicPr>
          <p:cNvPr id="245" name="Google Shape;245;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697" y="1402800"/>
            <a:ext cx="5967652" cy="3394100"/>
          </a:xfrm>
          <a:prstGeom prst="rect">
            <a:avLst/>
          </a:prstGeom>
          <a:noFill/>
          <a:ln>
            <a:noFill/>
          </a:ln>
        </p:spPr>
      </p:pic>
      <p:sp>
        <p:nvSpPr>
          <p:cNvPr id="246" name="Google Shape;246;p39"/>
          <p:cNvSpPr/>
          <p:nvPr/>
        </p:nvSpPr>
        <p:spPr>
          <a:xfrm>
            <a:off x="3868500" y="2785275"/>
            <a:ext cx="536400" cy="623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Adding a brick to another brick </a:t>
            </a:r>
            <a:endParaRPr/>
          </a:p>
        </p:txBody>
      </p:sp>
      <p:sp>
        <p:nvSpPr>
          <p:cNvPr id="252" name="Google Shape;252;p40"/>
          <p:cNvSpPr txBox="1">
            <a:spLocks noGrp="1"/>
          </p:cNvSpPr>
          <p:nvPr>
            <p:ph type="body" idx="1"/>
          </p:nvPr>
        </p:nvSpPr>
        <p:spPr>
          <a:xfrm>
            <a:off x="6326500" y="1608250"/>
            <a:ext cx="2505900" cy="2983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800">
                <a:solidFill>
                  <a:schemeClr val="dk1"/>
                </a:solidFill>
              </a:rPr>
              <a:t>Step 1: Hover your mouse over the brick you want to attach another brick on. </a:t>
            </a:r>
            <a:endParaRPr sz="1800">
              <a:solidFill>
                <a:schemeClr val="dk1"/>
              </a:solidFill>
            </a:endParaRPr>
          </a:p>
          <a:p>
            <a:pPr marL="0" lvl="0" indent="0" algn="l" rtl="0">
              <a:spcBef>
                <a:spcPts val="0"/>
              </a:spcBef>
              <a:spcAft>
                <a:spcPts val="0"/>
              </a:spcAft>
              <a:buNone/>
            </a:pPr>
            <a:r>
              <a:rPr lang="en" sz="1800">
                <a:solidFill>
                  <a:schemeClr val="dk1"/>
                </a:solidFill>
              </a:rPr>
              <a:t>Step 2: Click one one of the two orange dots. The dot you click on will decide where the new brick would be added. </a:t>
            </a:r>
            <a:endParaRPr sz="1800">
              <a:solidFill>
                <a:schemeClr val="dk1"/>
              </a:solidFill>
            </a:endParaRPr>
          </a:p>
        </p:txBody>
      </p:sp>
      <p:pic>
        <p:nvPicPr>
          <p:cNvPr id="253" name="Google Shape;253;p40"/>
          <p:cNvPicPr preferRelativeResize="0"/>
          <p:nvPr/>
        </p:nvPicPr>
        <p:blipFill rotWithShape="1">
          <a:blip r:embed="rId3" cstate="screen">
            <a:alphaModFix/>
            <a:extLst>
              <a:ext uri="{28A0092B-C50C-407E-A947-70E740481C1C}">
                <a14:useLocalDpi xmlns:a14="http://schemas.microsoft.com/office/drawing/2010/main"/>
              </a:ext>
            </a:extLst>
          </a:blip>
          <a:srcRect l="4178" r="4187"/>
          <a:stretch/>
        </p:blipFill>
        <p:spPr>
          <a:xfrm>
            <a:off x="311697" y="1402800"/>
            <a:ext cx="5967652" cy="3394100"/>
          </a:xfrm>
          <a:prstGeom prst="rect">
            <a:avLst/>
          </a:prstGeom>
          <a:noFill/>
          <a:ln>
            <a:noFill/>
          </a:ln>
        </p:spPr>
      </p:pic>
      <p:sp>
        <p:nvSpPr>
          <p:cNvPr id="254" name="Google Shape;254;p40"/>
          <p:cNvSpPr/>
          <p:nvPr/>
        </p:nvSpPr>
        <p:spPr>
          <a:xfrm>
            <a:off x="2960825" y="2788300"/>
            <a:ext cx="536400" cy="623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Adding a brick to another brick </a:t>
            </a:r>
            <a:endParaRPr/>
          </a:p>
        </p:txBody>
      </p:sp>
      <p:sp>
        <p:nvSpPr>
          <p:cNvPr id="260" name="Google Shape;260;p41"/>
          <p:cNvSpPr txBox="1">
            <a:spLocks noGrp="1"/>
          </p:cNvSpPr>
          <p:nvPr>
            <p:ph type="body" idx="1"/>
          </p:nvPr>
        </p:nvSpPr>
        <p:spPr>
          <a:xfrm>
            <a:off x="6326500" y="1608250"/>
            <a:ext cx="2505900" cy="29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chemeClr val="dk1"/>
                </a:solidFill>
              </a:rPr>
              <a:t>Step 1: Now simply tap to select the brick that you want to add. </a:t>
            </a:r>
            <a:endParaRPr sz="1800">
              <a:solidFill>
                <a:schemeClr val="dk1"/>
              </a:solidFill>
            </a:endParaRPr>
          </a:p>
          <a:p>
            <a:pPr marL="0" lvl="0" indent="0" algn="l" rtl="0">
              <a:spcBef>
                <a:spcPts val="0"/>
              </a:spcBef>
              <a:spcAft>
                <a:spcPts val="0"/>
              </a:spcAft>
              <a:buNone/>
            </a:pPr>
            <a:r>
              <a:rPr lang="en" sz="1800">
                <a:solidFill>
                  <a:schemeClr val="dk1"/>
                </a:solidFill>
              </a:rPr>
              <a:t>The new brick will be added to your choice of position.</a:t>
            </a:r>
            <a:endParaRPr sz="1800">
              <a:solidFill>
                <a:schemeClr val="dk1"/>
              </a:solidFill>
            </a:endParaRPr>
          </a:p>
        </p:txBody>
      </p:sp>
      <p:pic>
        <p:nvPicPr>
          <p:cNvPr id="261" name="Google Shape;261;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697" y="1402800"/>
            <a:ext cx="5967652" cy="3394099"/>
          </a:xfrm>
          <a:prstGeom prst="rect">
            <a:avLst/>
          </a:prstGeom>
          <a:noFill/>
          <a:ln>
            <a:noFill/>
          </a:ln>
        </p:spPr>
      </p:pic>
      <p:sp>
        <p:nvSpPr>
          <p:cNvPr id="262" name="Google Shape;262;p41"/>
          <p:cNvSpPr/>
          <p:nvPr/>
        </p:nvSpPr>
        <p:spPr>
          <a:xfrm>
            <a:off x="3628225" y="4355000"/>
            <a:ext cx="393900" cy="441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Objectives</a:t>
            </a:r>
            <a:endParaRPr/>
          </a:p>
        </p:txBody>
      </p:sp>
      <p:sp>
        <p:nvSpPr>
          <p:cNvPr id="142" name="Google Shape;142;p24"/>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Char char="●"/>
            </a:pPr>
            <a:r>
              <a:rPr lang="en" sz="1600">
                <a:solidFill>
                  <a:schemeClr val="dk1"/>
                </a:solidFill>
              </a:rPr>
              <a:t>Learn about Money and its importance.</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Learn about denominations in circularity.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Understand the concept of budgeting and apply it to create a skyscraper.</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Calculate the total cost of their Lego creation by multiplying the price per Lego brick by the number of bricks used.</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Use critical thinking skills to make creative choices about what to build and how to build it within their budget.</a:t>
            </a:r>
            <a:endParaRPr sz="1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220350" y="323675"/>
            <a:ext cx="8520600" cy="1010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Time to explore the tool.</a:t>
            </a:r>
            <a:endParaRPr/>
          </a:p>
          <a:p>
            <a:pPr marL="0" lvl="0" indent="0" algn="ctr" rtl="0">
              <a:spcBef>
                <a:spcPts val="0"/>
              </a:spcBef>
              <a:spcAft>
                <a:spcPts val="0"/>
              </a:spcAft>
              <a:buNone/>
            </a:pPr>
            <a:r>
              <a:rPr lang="en"/>
              <a:t>Can you create a brick dog?</a:t>
            </a:r>
            <a:endParaRPr/>
          </a:p>
        </p:txBody>
      </p:sp>
      <p:pic>
        <p:nvPicPr>
          <p:cNvPr id="268" name="Google Shape;268;p42"/>
          <p:cNvPicPr preferRelativeResize="0"/>
          <p:nvPr/>
        </p:nvPicPr>
        <p:blipFill>
          <a:blip r:embed="rId3">
            <a:alphaModFix/>
          </a:blip>
          <a:stretch>
            <a:fillRect/>
          </a:stretch>
        </p:blipFill>
        <p:spPr>
          <a:xfrm flipH="1">
            <a:off x="0" y="1550125"/>
            <a:ext cx="3504925" cy="3504925"/>
          </a:xfrm>
          <a:prstGeom prst="rect">
            <a:avLst/>
          </a:prstGeom>
          <a:noFill/>
          <a:ln>
            <a:noFill/>
          </a:ln>
        </p:spPr>
      </p:pic>
      <p:pic>
        <p:nvPicPr>
          <p:cNvPr id="269" name="Google Shape;269;p42"/>
          <p:cNvPicPr preferRelativeResize="0"/>
          <p:nvPr/>
        </p:nvPicPr>
        <p:blipFill>
          <a:blip r:embed="rId4">
            <a:alphaModFix/>
          </a:blip>
          <a:stretch>
            <a:fillRect/>
          </a:stretch>
        </p:blipFill>
        <p:spPr>
          <a:xfrm>
            <a:off x="2406975" y="1638575"/>
            <a:ext cx="4670535" cy="3504925"/>
          </a:xfrm>
          <a:prstGeom prst="rect">
            <a:avLst/>
          </a:prstGeom>
          <a:noFill/>
          <a:ln>
            <a:noFill/>
          </a:ln>
        </p:spPr>
      </p:pic>
      <p:pic>
        <p:nvPicPr>
          <p:cNvPr id="270" name="Google Shape;270;p42"/>
          <p:cNvPicPr preferRelativeResize="0"/>
          <p:nvPr/>
        </p:nvPicPr>
        <p:blipFill>
          <a:blip r:embed="rId5">
            <a:alphaModFix/>
          </a:blip>
          <a:stretch>
            <a:fillRect/>
          </a:stretch>
        </p:blipFill>
        <p:spPr>
          <a:xfrm>
            <a:off x="5293901" y="1064826"/>
            <a:ext cx="4284925" cy="3215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Timer</a:t>
            </a:r>
            <a:endParaRPr/>
          </a:p>
        </p:txBody>
      </p:sp>
      <p:pic>
        <p:nvPicPr>
          <p:cNvPr id="276" name="Google Shape;276;p43" descr="Full HD 1080p Countdown timer with finishing alarm&#10;&#10;If you enjoy or find useful then please like and subscribe :).&#10;&#10;&quot;“Enjoy life. There's plenty of time to be dead.”&#10;― Hans Christian Andersen&quot;" title="20 MINUTE - TIMER &amp; ALARM - Full HD - COUNTDOWN">
            <a:hlinkClick r:id="rId3"/>
          </p:cNvPr>
          <p:cNvPicPr preferRelativeResize="0"/>
          <p:nvPr/>
        </p:nvPicPr>
        <p:blipFill>
          <a:blip r:embed="rId4">
            <a:alphaModFix/>
          </a:blip>
          <a:stretch>
            <a:fillRect/>
          </a:stretch>
        </p:blipFill>
        <p:spPr>
          <a:xfrm>
            <a:off x="626000" y="1002275"/>
            <a:ext cx="6931425" cy="3898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Skyscraper Challenge</a:t>
            </a:r>
            <a:endParaRPr/>
          </a:p>
        </p:txBody>
      </p:sp>
      <p:sp>
        <p:nvSpPr>
          <p:cNvPr id="282" name="Google Shape;282;p44"/>
          <p:cNvSpPr txBox="1">
            <a:spLocks noGrp="1"/>
          </p:cNvSpPr>
          <p:nvPr>
            <p:ph type="body" idx="1"/>
          </p:nvPr>
        </p:nvSpPr>
        <p:spPr>
          <a:xfrm>
            <a:off x="5229425" y="1911454"/>
            <a:ext cx="3870000" cy="1320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solidFill>
                  <a:schemeClr val="dk1"/>
                </a:solidFill>
              </a:rPr>
              <a:t>Task: Ideate and create a stable skyscraper sticking to the budget of 500 $.</a:t>
            </a:r>
            <a:endParaRPr>
              <a:solidFill>
                <a:schemeClr val="dk1"/>
              </a:solidFill>
            </a:endParaRPr>
          </a:p>
        </p:txBody>
      </p:sp>
      <p:pic>
        <p:nvPicPr>
          <p:cNvPr id="283" name="Google Shape;283;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4063" y="1158275"/>
            <a:ext cx="4585375" cy="30561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Skyscraper Challenge Checklist</a:t>
            </a:r>
            <a:endParaRPr/>
          </a:p>
        </p:txBody>
      </p:sp>
      <p:sp>
        <p:nvSpPr>
          <p:cNvPr id="289" name="Google Shape;289;p45"/>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457200" lvl="0" indent="-412750" algn="l" rtl="0">
              <a:spcBef>
                <a:spcPts val="0"/>
              </a:spcBef>
              <a:spcAft>
                <a:spcPts val="0"/>
              </a:spcAft>
              <a:buClr>
                <a:schemeClr val="dk1"/>
              </a:buClr>
              <a:buSzPts val="2900"/>
              <a:buChar char="❏"/>
            </a:pPr>
            <a:r>
              <a:rPr lang="en" sz="2900">
                <a:solidFill>
                  <a:schemeClr val="dk1"/>
                </a:solidFill>
              </a:rPr>
              <a:t>I have the material price list.</a:t>
            </a:r>
            <a:endParaRPr sz="2900">
              <a:solidFill>
                <a:schemeClr val="dk1"/>
              </a:solidFill>
            </a:endParaRPr>
          </a:p>
          <a:p>
            <a:pPr marL="457200" lvl="0" indent="-412750" algn="l" rtl="0">
              <a:spcBef>
                <a:spcPts val="0"/>
              </a:spcBef>
              <a:spcAft>
                <a:spcPts val="0"/>
              </a:spcAft>
              <a:buClr>
                <a:schemeClr val="dk1"/>
              </a:buClr>
              <a:buSzPts val="2900"/>
              <a:buChar char="❏"/>
            </a:pPr>
            <a:r>
              <a:rPr lang="en" sz="2900">
                <a:solidFill>
                  <a:schemeClr val="dk1"/>
                </a:solidFill>
              </a:rPr>
              <a:t>I have the ideation sheet. </a:t>
            </a:r>
            <a:endParaRPr sz="2900">
              <a:solidFill>
                <a:schemeClr val="dk1"/>
              </a:solidFill>
            </a:endParaRPr>
          </a:p>
          <a:p>
            <a:pPr marL="457200" lvl="0" indent="-412750" algn="l" rtl="0">
              <a:spcBef>
                <a:spcPts val="0"/>
              </a:spcBef>
              <a:spcAft>
                <a:spcPts val="0"/>
              </a:spcAft>
              <a:buClr>
                <a:schemeClr val="dk1"/>
              </a:buClr>
              <a:buSzPts val="2900"/>
              <a:buChar char="❏"/>
            </a:pPr>
            <a:r>
              <a:rPr lang="en" sz="2900">
                <a:solidFill>
                  <a:schemeClr val="dk1"/>
                </a:solidFill>
              </a:rPr>
              <a:t>I have a basic knowledge of the tool: Mecabricks</a:t>
            </a:r>
            <a:endParaRPr sz="2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Let’s Ideate</a:t>
            </a:r>
            <a:endParaRPr/>
          </a:p>
        </p:txBody>
      </p:sp>
      <p:sp>
        <p:nvSpPr>
          <p:cNvPr id="295" name="Google Shape;295;p46"/>
          <p:cNvSpPr txBox="1">
            <a:spLocks noGrp="1"/>
          </p:cNvSpPr>
          <p:nvPr>
            <p:ph type="body" idx="1"/>
          </p:nvPr>
        </p:nvSpPr>
        <p:spPr>
          <a:xfrm>
            <a:off x="5392675" y="1482375"/>
            <a:ext cx="2937000" cy="31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Brainstorm within your group and note down your ideas on the ideation worksheet.</a:t>
            </a:r>
            <a:endParaRPr>
              <a:solidFill>
                <a:schemeClr val="dk1"/>
              </a:solidFill>
            </a:endParaRPr>
          </a:p>
        </p:txBody>
      </p:sp>
      <p:pic>
        <p:nvPicPr>
          <p:cNvPr id="296" name="Google Shape;296;p4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4103" y="1210225"/>
            <a:ext cx="4839424" cy="32254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Ideation time</a:t>
            </a:r>
            <a:endParaRPr/>
          </a:p>
        </p:txBody>
      </p:sp>
      <p:pic>
        <p:nvPicPr>
          <p:cNvPr id="302" name="Google Shape;302;p47" descr="1080p Countdown timer with finishing alarm&#10;&#10;If you enjoy or find useful then please like and subscribe :).&#10;&#10;&quot;“Never waste a minute thinking about people you don't like.”&#10;― Dwight D. Eisenhower&quot;" title="15 MINUET - TIMER &amp; ALARM - Full HD - COUNTDOWN">
            <a:hlinkClick r:id="rId3"/>
          </p:cNvPr>
          <p:cNvPicPr preferRelativeResize="0"/>
          <p:nvPr/>
        </p:nvPicPr>
        <p:blipFill>
          <a:blip r:embed="rId4">
            <a:alphaModFix/>
          </a:blip>
          <a:stretch>
            <a:fillRect/>
          </a:stretch>
        </p:blipFill>
        <p:spPr>
          <a:xfrm>
            <a:off x="504100" y="1324425"/>
            <a:ext cx="5834575" cy="3281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Let’s Create</a:t>
            </a:r>
            <a:endParaRPr/>
          </a:p>
        </p:txBody>
      </p:sp>
      <p:sp>
        <p:nvSpPr>
          <p:cNvPr id="308" name="Google Shape;308;p48"/>
          <p:cNvSpPr txBox="1">
            <a:spLocks noGrp="1"/>
          </p:cNvSpPr>
          <p:nvPr>
            <p:ph type="body" idx="1"/>
          </p:nvPr>
        </p:nvSpPr>
        <p:spPr>
          <a:xfrm>
            <a:off x="4883625" y="2132200"/>
            <a:ext cx="3853500" cy="1138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dk1"/>
                </a:solidFill>
              </a:rPr>
              <a:t>Time to bring your idea to life. </a:t>
            </a:r>
            <a:endParaRPr>
              <a:solidFill>
                <a:schemeClr val="dk1"/>
              </a:solidFill>
            </a:endParaRPr>
          </a:p>
        </p:txBody>
      </p:sp>
      <p:pic>
        <p:nvPicPr>
          <p:cNvPr id="309" name="Google Shape;309;p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0650" y="1595450"/>
            <a:ext cx="4312975" cy="28703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Creation Time</a:t>
            </a:r>
            <a:endParaRPr/>
          </a:p>
        </p:txBody>
      </p:sp>
      <p:pic>
        <p:nvPicPr>
          <p:cNvPr id="315" name="Google Shape;315;p49" descr="Full HD 1080p Countdown timer with finishing alarm&#10;&#10;If you enjoy or find useful then please like and subscribe :).&#10;&#10;&quot;“The wisest are the most annoyed at the loss of time.”&#10;― Dante Alighieri&quot;" title="30 MINUTE - TIMER &amp; ALARM - Full HD - COUNTDOWN">
            <a:hlinkClick r:id="rId3"/>
          </p:cNvPr>
          <p:cNvPicPr preferRelativeResize="0"/>
          <p:nvPr/>
        </p:nvPicPr>
        <p:blipFill>
          <a:blip r:embed="rId4">
            <a:alphaModFix/>
          </a:blip>
          <a:stretch>
            <a:fillRect/>
          </a:stretch>
        </p:blipFill>
        <p:spPr>
          <a:xfrm>
            <a:off x="656675" y="1265850"/>
            <a:ext cx="5897500" cy="331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311700" y="407525"/>
            <a:ext cx="8520600" cy="4328400"/>
          </a:xfrm>
          <a:prstGeom prst="rect">
            <a:avLst/>
          </a:prstGeom>
        </p:spPr>
        <p:txBody>
          <a:bodyPr spcFirstLastPara="1" wrap="square" lIns="91425" tIns="91425" rIns="91425" bIns="91425" anchor="ctr" anchorCtr="0">
            <a:noAutofit/>
          </a:bodyPr>
          <a:lstStyle/>
          <a:p>
            <a:pPr marL="457200" lvl="0" indent="-419100" algn="l" rtl="0">
              <a:lnSpc>
                <a:spcPct val="115000"/>
              </a:lnSpc>
              <a:spcBef>
                <a:spcPts val="1500"/>
              </a:spcBef>
              <a:spcAft>
                <a:spcPts val="0"/>
              </a:spcAft>
              <a:buSzPts val="3000"/>
              <a:buChar char="❖"/>
            </a:pPr>
            <a:r>
              <a:rPr lang="en"/>
              <a:t>Did you need to make any trade-offs when designing your model to stay within your budget? If so, what were they?</a:t>
            </a:r>
            <a:endParaRPr/>
          </a:p>
          <a:p>
            <a:pPr marL="0" lvl="0" indent="0" algn="l" rtl="0">
              <a:lnSpc>
                <a:spcPct val="115000"/>
              </a:lnSpc>
              <a:spcBef>
                <a:spcPts val="1500"/>
              </a:spcBef>
              <a:spcAft>
                <a:spcPts val="0"/>
              </a:spcAft>
              <a:buNone/>
            </a:pPr>
            <a:endParaRPr/>
          </a:p>
          <a:p>
            <a:pPr marL="457200" lvl="0" indent="-419100" algn="l" rtl="0">
              <a:lnSpc>
                <a:spcPct val="115000"/>
              </a:lnSpc>
              <a:spcBef>
                <a:spcPts val="1500"/>
              </a:spcBef>
              <a:spcAft>
                <a:spcPts val="0"/>
              </a:spcAft>
              <a:buSzPts val="3000"/>
              <a:buChar char="❖"/>
            </a:pPr>
            <a:r>
              <a:rPr lang="en"/>
              <a:t>How did your final model compare to your initial design ideas? Did you make any changes along the way?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Sharing Time</a:t>
            </a:r>
            <a:endParaRPr/>
          </a:p>
        </p:txBody>
      </p:sp>
      <p:sp>
        <p:nvSpPr>
          <p:cNvPr id="326" name="Google Shape;326;p51"/>
          <p:cNvSpPr txBox="1">
            <a:spLocks noGrp="1"/>
          </p:cNvSpPr>
          <p:nvPr>
            <p:ph type="body" idx="1"/>
          </p:nvPr>
        </p:nvSpPr>
        <p:spPr>
          <a:xfrm>
            <a:off x="5477200" y="2089900"/>
            <a:ext cx="3422100" cy="173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Time to share your creation with the rest of the class.</a:t>
            </a:r>
            <a:endParaRPr>
              <a:solidFill>
                <a:schemeClr val="dk1"/>
              </a:solidFill>
            </a:endParaRPr>
          </a:p>
        </p:txBody>
      </p:sp>
      <p:pic>
        <p:nvPicPr>
          <p:cNvPr id="327" name="Google Shape;327;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4101" y="1297025"/>
            <a:ext cx="4973102" cy="33194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money?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Presenter dialogue</a:t>
            </a:r>
            <a:endParaRPr/>
          </a:p>
        </p:txBody>
      </p:sp>
      <p:sp>
        <p:nvSpPr>
          <p:cNvPr id="333" name="Google Shape;333;p52"/>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400">
                <a:solidFill>
                  <a:schemeClr val="dk1"/>
                </a:solidFill>
              </a:rPr>
              <a:t>Introduction: Introduce your team.</a:t>
            </a:r>
            <a:endParaRPr sz="1400">
              <a:solidFill>
                <a:schemeClr val="dk1"/>
              </a:solidFill>
            </a:endParaRPr>
          </a:p>
          <a:p>
            <a:pPr marL="0" lvl="0" indent="0" algn="l" rtl="0">
              <a:lnSpc>
                <a:spcPct val="115000"/>
              </a:lnSpc>
              <a:spcBef>
                <a:spcPts val="1500"/>
              </a:spcBef>
              <a:spcAft>
                <a:spcPts val="0"/>
              </a:spcAft>
              <a:buNone/>
            </a:pPr>
            <a:r>
              <a:rPr lang="en" sz="1400">
                <a:solidFill>
                  <a:schemeClr val="dk1"/>
                </a:solidFill>
              </a:rPr>
              <a:t>Context: Share context, such as the inspiration behind your skyscraper.</a:t>
            </a:r>
            <a:endParaRPr sz="1400">
              <a:solidFill>
                <a:schemeClr val="dk1"/>
              </a:solidFill>
            </a:endParaRPr>
          </a:p>
          <a:p>
            <a:pPr marL="0" lvl="0" indent="0" algn="l" rtl="0">
              <a:lnSpc>
                <a:spcPct val="115000"/>
              </a:lnSpc>
              <a:spcBef>
                <a:spcPts val="1500"/>
              </a:spcBef>
              <a:spcAft>
                <a:spcPts val="0"/>
              </a:spcAft>
              <a:buNone/>
            </a:pPr>
            <a:r>
              <a:rPr lang="en" sz="1400">
                <a:solidFill>
                  <a:schemeClr val="dk1"/>
                </a:solidFill>
              </a:rPr>
              <a:t>Design elements: Highlight the key design elements of your Lego skyscraper, such as the height, shape, and unique features.Talk about any tips that helped you create it on budget.</a:t>
            </a:r>
            <a:endParaRPr sz="1400">
              <a:solidFill>
                <a:schemeClr val="dk1"/>
              </a:solidFill>
            </a:endParaRPr>
          </a:p>
          <a:p>
            <a:pPr marL="0" lvl="0" indent="0" algn="l" rtl="0">
              <a:lnSpc>
                <a:spcPct val="115000"/>
              </a:lnSpc>
              <a:spcBef>
                <a:spcPts val="1500"/>
              </a:spcBef>
              <a:spcAft>
                <a:spcPts val="0"/>
              </a:spcAft>
              <a:buNone/>
            </a:pPr>
            <a:r>
              <a:rPr lang="en" sz="1400">
                <a:solidFill>
                  <a:schemeClr val="dk1"/>
                </a:solidFill>
              </a:rPr>
              <a:t>Challenges: Mention the challenges you faced while creating and how you overcame them. </a:t>
            </a:r>
            <a:endParaRPr sz="1400">
              <a:solidFill>
                <a:schemeClr val="dk1"/>
              </a:solidFill>
            </a:endParaRPr>
          </a:p>
          <a:p>
            <a:pPr marL="0" lvl="0" indent="0" algn="l" rtl="0">
              <a:lnSpc>
                <a:spcPct val="115000"/>
              </a:lnSpc>
              <a:spcBef>
                <a:spcPts val="1500"/>
              </a:spcBef>
              <a:spcAft>
                <a:spcPts val="0"/>
              </a:spcAft>
              <a:buNone/>
            </a:pPr>
            <a:r>
              <a:rPr lang="en" sz="1400">
                <a:solidFill>
                  <a:schemeClr val="dk1"/>
                </a:solidFill>
              </a:rPr>
              <a:t>Conclusion: Conclude your presentation with an argument on what makes your design the most efficient skyscraper within budget.</a:t>
            </a:r>
            <a:endParaRPr sz="1400">
              <a:solidFill>
                <a:schemeClr val="dk1"/>
              </a:solidFill>
            </a:endParaRPr>
          </a:p>
          <a:p>
            <a:pPr marL="0" lvl="0" indent="0" algn="l" rtl="0">
              <a:lnSpc>
                <a:spcPct val="115000"/>
              </a:lnSpc>
              <a:spcBef>
                <a:spcPts val="1500"/>
              </a:spcBef>
              <a:spcAft>
                <a:spcPts val="0"/>
              </a:spcAft>
              <a:buNone/>
            </a:pPr>
            <a:r>
              <a:rPr lang="en" sz="1400">
                <a:solidFill>
                  <a:schemeClr val="dk1"/>
                </a:solidFill>
              </a:rPr>
              <a:t>Q&amp;A: Open the floor for peer feedback. </a:t>
            </a:r>
            <a:endParaRPr sz="1400">
              <a:solidFill>
                <a:schemeClr val="dk1"/>
              </a:solidFill>
            </a:endParaRPr>
          </a:p>
          <a:p>
            <a:pPr marL="0" lvl="0" indent="0" algn="l" rtl="0">
              <a:spcBef>
                <a:spcPts val="1500"/>
              </a:spcBef>
              <a:spcAft>
                <a:spcPts val="0"/>
              </a:spcAft>
              <a:buNone/>
            </a:pPr>
            <a:endParaRPr sz="1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Critique Dialogue</a:t>
            </a:r>
            <a:endParaRPr/>
          </a:p>
        </p:txBody>
      </p:sp>
      <p:pic>
        <p:nvPicPr>
          <p:cNvPr id="339" name="Google Shape;339;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936675" y="3421063"/>
            <a:ext cx="1158250" cy="1158250"/>
          </a:xfrm>
          <a:prstGeom prst="rect">
            <a:avLst/>
          </a:prstGeom>
          <a:noFill/>
          <a:ln>
            <a:noFill/>
          </a:ln>
        </p:spPr>
      </p:pic>
      <p:pic>
        <p:nvPicPr>
          <p:cNvPr id="340" name="Google Shape;340;p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53950" y="1158275"/>
            <a:ext cx="1213350" cy="1213350"/>
          </a:xfrm>
          <a:prstGeom prst="rect">
            <a:avLst/>
          </a:prstGeom>
          <a:noFill/>
          <a:ln>
            <a:noFill/>
          </a:ln>
        </p:spPr>
      </p:pic>
      <p:pic>
        <p:nvPicPr>
          <p:cNvPr id="341" name="Google Shape;341;p5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179825" y="2951738"/>
            <a:ext cx="2096927" cy="2096927"/>
          </a:xfrm>
          <a:prstGeom prst="rect">
            <a:avLst/>
          </a:prstGeom>
          <a:noFill/>
          <a:ln>
            <a:noFill/>
          </a:ln>
        </p:spPr>
      </p:pic>
      <p:pic>
        <p:nvPicPr>
          <p:cNvPr id="342" name="Google Shape;342;p5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4860812">
            <a:off x="4911250" y="1818527"/>
            <a:ext cx="1364248" cy="1364248"/>
          </a:xfrm>
          <a:prstGeom prst="rect">
            <a:avLst/>
          </a:prstGeom>
          <a:noFill/>
          <a:ln>
            <a:noFill/>
          </a:ln>
        </p:spPr>
      </p:pic>
      <p:pic>
        <p:nvPicPr>
          <p:cNvPr id="343" name="Google Shape;343;p5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381257">
            <a:off x="2308524" y="1889626"/>
            <a:ext cx="1364248" cy="1364248"/>
          </a:xfrm>
          <a:prstGeom prst="rect">
            <a:avLst/>
          </a:prstGeom>
          <a:noFill/>
          <a:ln>
            <a:noFill/>
          </a:ln>
        </p:spPr>
      </p:pic>
      <p:pic>
        <p:nvPicPr>
          <p:cNvPr id="344" name="Google Shape;344;p5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33662">
            <a:off x="3678499" y="3708101"/>
            <a:ext cx="1364248" cy="1364248"/>
          </a:xfrm>
          <a:prstGeom prst="rect">
            <a:avLst/>
          </a:prstGeom>
          <a:noFill/>
          <a:ln>
            <a:noFill/>
          </a:ln>
        </p:spPr>
      </p:pic>
      <p:sp>
        <p:nvSpPr>
          <p:cNvPr id="345" name="Google Shape;345;p53"/>
          <p:cNvSpPr txBox="1"/>
          <p:nvPr/>
        </p:nvSpPr>
        <p:spPr>
          <a:xfrm>
            <a:off x="4057775" y="2223600"/>
            <a:ext cx="605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veat Brush"/>
                <a:ea typeface="Caveat Brush"/>
                <a:cs typeface="Caveat Brush"/>
                <a:sym typeface="Caveat Brush"/>
              </a:rPr>
              <a:t>Like</a:t>
            </a:r>
            <a:endParaRPr sz="2400">
              <a:latin typeface="Caveat Brush"/>
              <a:ea typeface="Caveat Brush"/>
              <a:cs typeface="Caveat Brush"/>
              <a:sym typeface="Caveat Brush"/>
            </a:endParaRPr>
          </a:p>
        </p:txBody>
      </p:sp>
      <p:sp>
        <p:nvSpPr>
          <p:cNvPr id="346" name="Google Shape;346;p53"/>
          <p:cNvSpPr txBox="1"/>
          <p:nvPr/>
        </p:nvSpPr>
        <p:spPr>
          <a:xfrm>
            <a:off x="2124825" y="4369500"/>
            <a:ext cx="882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veat Brush"/>
                <a:ea typeface="Caveat Brush"/>
                <a:cs typeface="Caveat Brush"/>
                <a:sym typeface="Caveat Brush"/>
              </a:rPr>
              <a:t>Notice</a:t>
            </a:r>
            <a:endParaRPr sz="2400">
              <a:latin typeface="Caveat Brush"/>
              <a:ea typeface="Caveat Brush"/>
              <a:cs typeface="Caveat Brush"/>
              <a:sym typeface="Caveat Brush"/>
            </a:endParaRPr>
          </a:p>
        </p:txBody>
      </p:sp>
      <p:sp>
        <p:nvSpPr>
          <p:cNvPr id="347" name="Google Shape;347;p53"/>
          <p:cNvSpPr txBox="1"/>
          <p:nvPr/>
        </p:nvSpPr>
        <p:spPr>
          <a:xfrm>
            <a:off x="5626324" y="4290625"/>
            <a:ext cx="1158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veat Brush"/>
                <a:ea typeface="Caveat Brush"/>
                <a:cs typeface="Caveat Brush"/>
                <a:sym typeface="Caveat Brush"/>
              </a:rPr>
              <a:t>Wonder</a:t>
            </a:r>
            <a:endParaRPr sz="2400">
              <a:latin typeface="Caveat Brush"/>
              <a:ea typeface="Caveat Brush"/>
              <a:cs typeface="Caveat Brush"/>
              <a:sym typeface="Caveat Brush"/>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Presentation Time</a:t>
            </a:r>
            <a:endParaRPr/>
          </a:p>
        </p:txBody>
      </p:sp>
      <p:pic>
        <p:nvPicPr>
          <p:cNvPr id="353" name="Google Shape;353;p54" descr="Full HD 1080p Countdown timer with finishing alarm&#10;&#10;If you enjoy or find useful then please like and subscribe :).&#10;&#10;&quot;“The wisest are the most annoyed at the loss of time.”&#10;― Dante Alighieri&quot;" title="30 MINUTE - TIMER &amp; ALARM - Full HD - COUNTDOWN">
            <a:hlinkClick r:id="rId3"/>
          </p:cNvPr>
          <p:cNvPicPr preferRelativeResize="0"/>
          <p:nvPr/>
        </p:nvPicPr>
        <p:blipFill>
          <a:blip r:embed="rId4">
            <a:alphaModFix/>
          </a:blip>
          <a:stretch>
            <a:fillRect/>
          </a:stretch>
        </p:blipFill>
        <p:spPr>
          <a:xfrm>
            <a:off x="656675" y="1265850"/>
            <a:ext cx="5897500" cy="3317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5"/>
          <p:cNvSpPr txBox="1">
            <a:spLocks noGrp="1"/>
          </p:cNvSpPr>
          <p:nvPr>
            <p:ph type="title"/>
          </p:nvPr>
        </p:nvSpPr>
        <p:spPr>
          <a:xfrm>
            <a:off x="311700" y="2312925"/>
            <a:ext cx="8520600" cy="2164200"/>
          </a:xfrm>
          <a:prstGeom prst="rect">
            <a:avLst/>
          </a:prstGeom>
        </p:spPr>
        <p:txBody>
          <a:bodyPr spcFirstLastPara="1" wrap="square" lIns="91425" tIns="91425" rIns="91425" bIns="91425" anchor="ctr" anchorCtr="0">
            <a:noAutofit/>
          </a:bodyPr>
          <a:lstStyle/>
          <a:p>
            <a:pPr marL="0" lvl="0" indent="0" algn="l" rtl="0">
              <a:lnSpc>
                <a:spcPct val="115000"/>
              </a:lnSpc>
              <a:spcBef>
                <a:spcPts val="1500"/>
              </a:spcBef>
              <a:spcAft>
                <a:spcPts val="1500"/>
              </a:spcAft>
              <a:buNone/>
            </a:pPr>
            <a:r>
              <a:rPr lang="en">
                <a:latin typeface="Assistant"/>
                <a:ea typeface="Assistant"/>
                <a:cs typeface="Assistant"/>
                <a:sym typeface="Assistant"/>
              </a:rPr>
              <a:t>If you could do this activity again, what changes would you make to your Lego skyscraper or your budgeting strategy?</a:t>
            </a:r>
            <a:endParaRPr>
              <a:latin typeface="Assistant"/>
              <a:ea typeface="Assistant"/>
              <a:cs typeface="Assistant"/>
              <a:sym typeface="Assistant"/>
            </a:endParaRPr>
          </a:p>
        </p:txBody>
      </p:sp>
      <p:pic>
        <p:nvPicPr>
          <p:cNvPr id="359" name="Google Shape;359;p55"/>
          <p:cNvPicPr preferRelativeResize="0"/>
          <p:nvPr/>
        </p:nvPicPr>
        <p:blipFill>
          <a:blip r:embed="rId3">
            <a:alphaModFix/>
          </a:blip>
          <a:stretch>
            <a:fillRect/>
          </a:stretch>
        </p:blipFill>
        <p:spPr>
          <a:xfrm>
            <a:off x="2684300" y="-362275"/>
            <a:ext cx="3296250" cy="329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6"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366" name="Google Shape;366;p56"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571750"/>
            <a:ext cx="4724400" cy="2571750"/>
          </a:xfrm>
          <a:prstGeom prst="rect">
            <a:avLst/>
          </a:prstGeom>
          <a:noFill/>
          <a:ln>
            <a:noFill/>
          </a:ln>
        </p:spPr>
      </p:pic>
      <p:pic>
        <p:nvPicPr>
          <p:cNvPr id="367" name="Google Shape;367;p56"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213" y="0"/>
            <a:ext cx="2490505" cy="2228850"/>
          </a:xfrm>
          <a:prstGeom prst="rect">
            <a:avLst/>
          </a:prstGeom>
          <a:noFill/>
          <a:ln>
            <a:noFill/>
          </a:ln>
        </p:spPr>
      </p:pic>
      <p:pic>
        <p:nvPicPr>
          <p:cNvPr id="368" name="Google Shape;368;p56"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369" name="Google Shape;369;p56"/>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None/>
            </a:pPr>
            <a:r>
              <a:rPr lang="en"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370" name="Google Shape;370;p56"/>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None/>
            </a:pPr>
            <a:r>
              <a:rPr lang="en" sz="1200" b="0" i="0" u="none" strike="noStrike" cap="none">
                <a:solidFill>
                  <a:srgbClr val="FFFFFF"/>
                </a:solidFill>
                <a:latin typeface="Assistant"/>
                <a:ea typeface="Assistant"/>
                <a:cs typeface="Assistant"/>
                <a:sym typeface="Assistant"/>
              </a:rPr>
              <a:t>edm8ker is a fully owned brand of </a:t>
            </a:r>
            <a:r>
              <a:rPr lang="en" sz="1200" b="1" i="0" u="none" strike="noStrike" cap="none">
                <a:solidFill>
                  <a:srgbClr val="FFFFFF"/>
                </a:solidFill>
                <a:latin typeface="Assistant"/>
                <a:ea typeface="Assistant"/>
                <a:cs typeface="Assistant"/>
                <a:sym typeface="Assistant"/>
              </a:rPr>
              <a:t>Makedemy Pte Ltd</a:t>
            </a:r>
            <a:br>
              <a:rPr lang="en" sz="1200" b="1" i="0" u="none" strike="noStrike" cap="none">
                <a:solidFill>
                  <a:srgbClr val="FFFFFF"/>
                </a:solidFill>
                <a:latin typeface="Assistant"/>
                <a:ea typeface="Assistant"/>
                <a:cs typeface="Assistant"/>
                <a:sym typeface="Assistant"/>
              </a:rPr>
            </a:br>
            <a:r>
              <a:rPr lang="en"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body" idx="1"/>
          </p:nvPr>
        </p:nvSpPr>
        <p:spPr>
          <a:xfrm>
            <a:off x="4572000" y="1491000"/>
            <a:ext cx="4065600" cy="216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Money is something that we use to buy things that we want or need. It can be in the form of coins or paper bills.</a:t>
            </a:r>
            <a:endParaRPr>
              <a:solidFill>
                <a:schemeClr val="dk1"/>
              </a:solidFill>
            </a:endParaRPr>
          </a:p>
        </p:txBody>
      </p:sp>
      <p:pic>
        <p:nvPicPr>
          <p:cNvPr id="153" name="Google Shape;153;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4325" y="1251200"/>
            <a:ext cx="3956874" cy="2641099"/>
          </a:xfrm>
          <a:prstGeom prst="rect">
            <a:avLst/>
          </a:prstGeom>
          <a:noFill/>
          <a:ln>
            <a:noFill/>
          </a:ln>
        </p:spPr>
      </p:pic>
      <p:sp>
        <p:nvSpPr>
          <p:cNvPr id="154" name="Google Shape;154;p26"/>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Money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Why is Money important?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Importance of Money</a:t>
            </a:r>
            <a:endParaRPr/>
          </a:p>
        </p:txBody>
      </p:sp>
      <p:pic>
        <p:nvPicPr>
          <p:cNvPr id="165" name="Google Shape;165;p28"/>
          <p:cNvPicPr preferRelativeResize="0"/>
          <p:nvPr/>
        </p:nvPicPr>
        <p:blipFill rotWithShape="1">
          <a:blip r:embed="rId3" cstate="screen">
            <a:alphaModFix/>
            <a:extLst>
              <a:ext uri="{28A0092B-C50C-407E-A947-70E740481C1C}">
                <a14:useLocalDpi xmlns:a14="http://schemas.microsoft.com/office/drawing/2010/main"/>
              </a:ext>
            </a:extLst>
          </a:blip>
          <a:srcRect l="26088" t="22898" r="26520"/>
          <a:stretch/>
        </p:blipFill>
        <p:spPr>
          <a:xfrm>
            <a:off x="854275" y="1158275"/>
            <a:ext cx="3533841" cy="3832825"/>
          </a:xfrm>
          <a:prstGeom prst="rect">
            <a:avLst/>
          </a:prstGeom>
          <a:noFill/>
          <a:ln>
            <a:noFill/>
          </a:ln>
        </p:spPr>
      </p:pic>
      <p:sp>
        <p:nvSpPr>
          <p:cNvPr id="166" name="Google Shape;166;p28"/>
          <p:cNvSpPr txBox="1"/>
          <p:nvPr/>
        </p:nvSpPr>
        <p:spPr>
          <a:xfrm>
            <a:off x="4190050" y="2018575"/>
            <a:ext cx="4521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Assistant"/>
                <a:ea typeface="Assistant"/>
                <a:cs typeface="Assistant"/>
                <a:sym typeface="Assistant"/>
              </a:rPr>
              <a:t>Money is important because it allows us to buy things we need and want and supports economic transactions</a:t>
            </a:r>
            <a:endParaRPr sz="2400">
              <a:solidFill>
                <a:schemeClr val="dk1"/>
              </a:solidFill>
              <a:latin typeface="Assistant"/>
              <a:ea typeface="Assistant"/>
              <a:cs typeface="Assistant"/>
              <a:sym typeface="Assistan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Types of money</a:t>
            </a:r>
            <a:endParaRPr/>
          </a:p>
        </p:txBody>
      </p:sp>
      <p:sp>
        <p:nvSpPr>
          <p:cNvPr id="172" name="Google Shape;172;p29"/>
          <p:cNvSpPr txBox="1">
            <a:spLocks noGrp="1"/>
          </p:cNvSpPr>
          <p:nvPr>
            <p:ph type="body" idx="1"/>
          </p:nvPr>
        </p:nvSpPr>
        <p:spPr>
          <a:xfrm>
            <a:off x="1102461" y="3452725"/>
            <a:ext cx="2441400" cy="549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rPr>
              <a:t>Paper Money</a:t>
            </a:r>
            <a:endParaRPr>
              <a:solidFill>
                <a:schemeClr val="dk1"/>
              </a:solidFill>
            </a:endParaRPr>
          </a:p>
        </p:txBody>
      </p:sp>
      <p:pic>
        <p:nvPicPr>
          <p:cNvPr id="173" name="Google Shape;173;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8275" y="1655738"/>
            <a:ext cx="3789773" cy="1646275"/>
          </a:xfrm>
          <a:prstGeom prst="rect">
            <a:avLst/>
          </a:prstGeom>
          <a:noFill/>
          <a:ln>
            <a:noFill/>
          </a:ln>
        </p:spPr>
      </p:pic>
      <p:pic>
        <p:nvPicPr>
          <p:cNvPr id="174" name="Google Shape;174;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08676" y="1655750"/>
            <a:ext cx="1646249" cy="1646249"/>
          </a:xfrm>
          <a:prstGeom prst="rect">
            <a:avLst/>
          </a:prstGeom>
          <a:noFill/>
          <a:ln>
            <a:noFill/>
          </a:ln>
        </p:spPr>
      </p:pic>
      <p:sp>
        <p:nvSpPr>
          <p:cNvPr id="175" name="Google Shape;175;p29"/>
          <p:cNvSpPr txBox="1">
            <a:spLocks noGrp="1"/>
          </p:cNvSpPr>
          <p:nvPr>
            <p:ph type="body" idx="1"/>
          </p:nvPr>
        </p:nvSpPr>
        <p:spPr>
          <a:xfrm>
            <a:off x="4911100" y="3533950"/>
            <a:ext cx="2441400" cy="549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rPr>
              <a:t>Coin</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Denominations</a:t>
            </a:r>
            <a:endParaRPr/>
          </a:p>
        </p:txBody>
      </p:sp>
      <p:pic>
        <p:nvPicPr>
          <p:cNvPr id="181" name="Google Shape;181;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4100" y="1281600"/>
            <a:ext cx="3337002" cy="1430150"/>
          </a:xfrm>
          <a:prstGeom prst="rect">
            <a:avLst/>
          </a:prstGeom>
          <a:noFill/>
          <a:ln>
            <a:noFill/>
          </a:ln>
        </p:spPr>
      </p:pic>
      <p:sp>
        <p:nvSpPr>
          <p:cNvPr id="182" name="Google Shape;182;p30"/>
          <p:cNvSpPr txBox="1"/>
          <p:nvPr/>
        </p:nvSpPr>
        <p:spPr>
          <a:xfrm>
            <a:off x="363600" y="2835075"/>
            <a:ext cx="7191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Assistant"/>
                <a:ea typeface="Assistant"/>
                <a:cs typeface="Assistant"/>
                <a:sym typeface="Assistant"/>
              </a:rPr>
              <a:t>Denomination refers to the value or amount assigned to a particular currency, such as a coin or a bill. Different denominations are used to represent different values of money.</a:t>
            </a:r>
            <a:endParaRPr sz="2400">
              <a:solidFill>
                <a:schemeClr val="dk1"/>
              </a:solidFill>
              <a:latin typeface="Assistant"/>
              <a:ea typeface="Assistant"/>
              <a:cs typeface="Assistant"/>
              <a:sym typeface="Assistant"/>
            </a:endParaRPr>
          </a:p>
        </p:txBody>
      </p:sp>
      <p:sp>
        <p:nvSpPr>
          <p:cNvPr id="183" name="Google Shape;183;p30"/>
          <p:cNvSpPr txBox="1"/>
          <p:nvPr/>
        </p:nvSpPr>
        <p:spPr>
          <a:xfrm>
            <a:off x="4289225" y="1619575"/>
            <a:ext cx="2473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Assistant"/>
                <a:ea typeface="Assistant"/>
                <a:cs typeface="Assistant"/>
                <a:sym typeface="Assistant"/>
              </a:rPr>
              <a:t>=     1 $</a:t>
            </a:r>
            <a:endParaRPr sz="2400" b="1">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Can you share the different denominations you know?</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On-screen Show (16:9)</PresentationFormat>
  <Paragraphs>86</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Caveat Brush</vt:lpstr>
      <vt:lpstr>Helvetica Neue Light</vt:lpstr>
      <vt:lpstr>Assistant</vt:lpstr>
      <vt:lpstr>Helvetica Neue</vt:lpstr>
      <vt:lpstr>Calibri</vt:lpstr>
      <vt:lpstr>Simple Light</vt:lpstr>
      <vt:lpstr>edm8ker_july2022</vt:lpstr>
      <vt:lpstr>LEGO Economics: Building Monuments on a Budget</vt:lpstr>
      <vt:lpstr>Objectives</vt:lpstr>
      <vt:lpstr>What is money?</vt:lpstr>
      <vt:lpstr>Money</vt:lpstr>
      <vt:lpstr>Why is Money important?</vt:lpstr>
      <vt:lpstr>Importance of Money</vt:lpstr>
      <vt:lpstr>Types of money</vt:lpstr>
      <vt:lpstr>Denominations</vt:lpstr>
      <vt:lpstr>Can you share the different denominations you know?</vt:lpstr>
      <vt:lpstr>Currency Quest Bingo!</vt:lpstr>
      <vt:lpstr>Currency Bingo Checklist</vt:lpstr>
      <vt:lpstr>Bingo Time!</vt:lpstr>
      <vt:lpstr>Were there any particular bills or numbers that were more challenging than others? Why? How did working in team affect your experience? </vt:lpstr>
      <vt:lpstr>Getting to know the Tool: Mecabricks</vt:lpstr>
      <vt:lpstr>Adding a block </vt:lpstr>
      <vt:lpstr>Changing color </vt:lpstr>
      <vt:lpstr>Moving a block </vt:lpstr>
      <vt:lpstr>Adding a brick to another brick </vt:lpstr>
      <vt:lpstr>Adding a brick to another brick </vt:lpstr>
      <vt:lpstr>Time to explore the tool. Can you create a brick dog?</vt:lpstr>
      <vt:lpstr>Timer</vt:lpstr>
      <vt:lpstr>Skyscraper Challenge</vt:lpstr>
      <vt:lpstr>Skyscraper Challenge Checklist</vt:lpstr>
      <vt:lpstr>Let’s Ideate</vt:lpstr>
      <vt:lpstr>Ideation time</vt:lpstr>
      <vt:lpstr>Let’s Create</vt:lpstr>
      <vt:lpstr>Creation Time</vt:lpstr>
      <vt:lpstr>Did you need to make any trade-offs when designing your model to stay within your budget? If so, what were they?  How did your final model compare to your initial design ideas? Did you make any changes along the way?</vt:lpstr>
      <vt:lpstr>Sharing Time</vt:lpstr>
      <vt:lpstr> Presenter dialogue</vt:lpstr>
      <vt:lpstr>Critique Dialogue</vt:lpstr>
      <vt:lpstr>Presentation Time</vt:lpstr>
      <vt:lpstr>If you could do this activity again, what changes would you make to your Lego skyscraper or your budgeting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LEGO Economics: Building Monuments on a Budget</dc:title>
  <cp:lastModifiedBy>Peeyusha Sharma</cp:lastModifiedBy>
  <cp:revision>1</cp:revision>
  <dcterms:modified xsi:type="dcterms:W3CDTF">2023-07-23T14:51:34Z</dcterms:modified>
</cp:coreProperties>
</file>