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Assistant"/>
      <p:regular r:id="rId29"/>
      <p:bold r:id="rId30"/>
    </p:embeddedFont>
    <p:embeddedFont>
      <p:font typeface="Helvetica Neue"/>
      <p:regular r:id="rId31"/>
      <p:bold r:id="rId32"/>
      <p:italic r:id="rId33"/>
      <p:boldItalic r:id="rId34"/>
    </p:embeddedFont>
    <p:embeddedFont>
      <p:font typeface="Helvetica Neue Ligh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9" roundtripDataSignature="AMtx7mhykIaL0uamusDcGxgnuFh6S3H7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ssistan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regular.fntdata"/><Relationship Id="rId30" Type="http://schemas.openxmlformats.org/officeDocument/2006/relationships/font" Target="fonts/Assistant-bold.fntdata"/><Relationship Id="rId11" Type="http://schemas.openxmlformats.org/officeDocument/2006/relationships/slide" Target="slides/slide6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35" Type="http://schemas.openxmlformats.org/officeDocument/2006/relationships/font" Target="fonts/HelveticaNeueLight-regular.fntdata"/><Relationship Id="rId12" Type="http://schemas.openxmlformats.org/officeDocument/2006/relationships/slide" Target="slides/slide7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37" Type="http://schemas.openxmlformats.org/officeDocument/2006/relationships/font" Target="fonts/HelveticaNeueLight-italic.fntdata"/><Relationship Id="rId14" Type="http://schemas.openxmlformats.org/officeDocument/2006/relationships/slide" Target="slides/slide9.xml"/><Relationship Id="rId36" Type="http://schemas.openxmlformats.org/officeDocument/2006/relationships/font" Target="fonts/HelveticaNeueLight-bold.fntdata"/><Relationship Id="rId17" Type="http://schemas.openxmlformats.org/officeDocument/2006/relationships/slide" Target="slides/slide12.xml"/><Relationship Id="rId39" Type="http://customschemas.google.com/relationships/presentationmetadata" Target="metadata"/><Relationship Id="rId16" Type="http://schemas.openxmlformats.org/officeDocument/2006/relationships/slide" Target="slides/slide11.xml"/><Relationship Id="rId38" Type="http://schemas.openxmlformats.org/officeDocument/2006/relationships/font" Target="fonts/HelveticaNeueLigh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Begin by sharing the overview. Apprise students of the tasks they’d accomplish in the class.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:notes"/>
          <p:cNvSpPr/>
          <p:nvPr>
            <p:ph idx="2" type="sldImg"/>
          </p:nvPr>
        </p:nvSpPr>
        <p:spPr>
          <a:xfrm>
            <a:off x="914400" y="571500"/>
            <a:ext cx="2743200" cy="1543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23:notes"/>
          <p:cNvSpPr txBox="1"/>
          <p:nvPr>
            <p:ph idx="1" type="body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900"/>
          </a:p>
        </p:txBody>
      </p:sp>
      <p:sp>
        <p:nvSpPr>
          <p:cNvPr id="309" name="Google Shape;309;p23:notes"/>
          <p:cNvSpPr txBox="1"/>
          <p:nvPr>
            <p:ph idx="12" type="sldNum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b" bIns="27925" lIns="55875" spcFirstLastPara="1" rIns="55875" wrap="square" tIns="27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3a04c53e2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g23a04c53e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Discuss the ground rules with learners and stress on the importance of them being followed throughout the class.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" name="Google Shape;1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" name="Google Shape;1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6150" y="4257675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5"/>
          <p:cNvSpPr/>
          <p:nvPr/>
        </p:nvSpPr>
        <p:spPr>
          <a:xfrm>
            <a:off x="7393517" y="4700600"/>
            <a:ext cx="1399200" cy="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1" lang="en-US" sz="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5"/>
          <p:cNvSpPr txBox="1"/>
          <p:nvPr>
            <p:ph type="ctrTitle"/>
          </p:nvPr>
        </p:nvSpPr>
        <p:spPr>
          <a:xfrm>
            <a:off x="4914900" y="671525"/>
            <a:ext cx="3095700" cy="13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" name="Google Shape;14;p25"/>
          <p:cNvSpPr txBox="1"/>
          <p:nvPr>
            <p:ph idx="1" type="subTitle"/>
          </p:nvPr>
        </p:nvSpPr>
        <p:spPr>
          <a:xfrm>
            <a:off x="4914900" y="2133600"/>
            <a:ext cx="309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sistant"/>
              <a:buNone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  <p:sp>
        <p:nvSpPr>
          <p:cNvPr id="15" name="Google Shape;1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25"/>
          <p:cNvSpPr/>
          <p:nvPr>
            <p:ph idx="2" type="pic"/>
          </p:nvPr>
        </p:nvSpPr>
        <p:spPr>
          <a:xfrm>
            <a:off x="666750" y="671525"/>
            <a:ext cx="3490800" cy="34908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CUSTOM_3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pic>
        <p:nvPicPr>
          <p:cNvPr descr="preencoded.png" id="19" name="Google Shape;1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88511" y="-18047"/>
            <a:ext cx="4567237" cy="16475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0" name="Google Shape;2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7113" y="219075"/>
            <a:ext cx="1466850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" name="Google Shape;2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4875" y="3414725"/>
            <a:ext cx="733425" cy="1763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2" name="Google Shape;2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6188" y="4167188"/>
            <a:ext cx="73342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" name="Google Shape;2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29613" y="3624263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6"/>
          <p:cNvSpPr/>
          <p:nvPr/>
        </p:nvSpPr>
        <p:spPr>
          <a:xfrm>
            <a:off x="7469451" y="635124"/>
            <a:ext cx="1282200" cy="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6"/>
          <p:cNvSpPr txBox="1"/>
          <p:nvPr>
            <p:ph idx="1" type="body"/>
          </p:nvPr>
        </p:nvSpPr>
        <p:spPr>
          <a:xfrm>
            <a:off x="504100" y="1482381"/>
            <a:ext cx="7825500" cy="31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1pPr>
            <a:lvl2pPr indent="-355600" lvl="1" marL="9144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2pPr>
            <a:lvl3pPr indent="-355600" lvl="2" marL="1371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3pPr>
            <a:lvl4pPr indent="-355600" lvl="3" marL="18288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 sz="2000">
                <a:latin typeface="Assistant"/>
                <a:ea typeface="Assistant"/>
                <a:cs typeface="Assistant"/>
                <a:sym typeface="Assistant"/>
              </a:defRPr>
            </a:lvl4pPr>
            <a:lvl5pPr indent="-355600" lvl="4" marL="22860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5pPr>
            <a:lvl6pPr indent="-355600" lvl="5" marL="27432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6pPr>
            <a:lvl7pPr indent="-355600" lvl="6" marL="32004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 sz="2000">
                <a:latin typeface="Assistant"/>
                <a:ea typeface="Assistant"/>
                <a:cs typeface="Assistant"/>
                <a:sym typeface="Assistant"/>
              </a:defRPr>
            </a:lvl7pPr>
            <a:lvl8pPr indent="-355600" lvl="7" marL="3657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8pPr>
            <a:lvl9pPr indent="-355600" lvl="8" marL="41148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w Full BG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8" name="Google Shape;2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" name="Google Shape;2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6150" y="4257675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8"/>
          <p:cNvSpPr/>
          <p:nvPr/>
        </p:nvSpPr>
        <p:spPr>
          <a:xfrm>
            <a:off x="7367972" y="4689350"/>
            <a:ext cx="1363800" cy="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Edumakers for innovation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" name="Google Shape;3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4" name="Google Shape;3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57788" y="4686300"/>
            <a:ext cx="3986213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5" name="Google Shape;3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113" y="-50700"/>
            <a:ext cx="9180228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6" name="Google Shape;3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475" y="324200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9"/>
          <p:cNvSpPr/>
          <p:nvPr/>
        </p:nvSpPr>
        <p:spPr>
          <a:xfrm>
            <a:off x="809625" y="748075"/>
            <a:ext cx="1333500" cy="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9"/>
          <p:cNvSpPr txBox="1"/>
          <p:nvPr>
            <p:ph type="title"/>
          </p:nvPr>
        </p:nvSpPr>
        <p:spPr>
          <a:xfrm>
            <a:off x="3868500" y="619225"/>
            <a:ext cx="52755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" name="Google Shape;39;p29"/>
          <p:cNvSpPr txBox="1"/>
          <p:nvPr>
            <p:ph idx="1" type="body"/>
          </p:nvPr>
        </p:nvSpPr>
        <p:spPr>
          <a:xfrm>
            <a:off x="311700" y="1608250"/>
            <a:ext cx="85206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1pPr>
            <a:lvl2pPr indent="-355600" lvl="1" marL="9144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indent="-355600" lvl="2" marL="1371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indent="-355600" lvl="3" marL="18288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indent="-355600" lvl="4" marL="22860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indent="-355600" lvl="5" marL="27432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indent="-355600" lvl="6" marL="32004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indent="-355600" lvl="7" marL="3657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indent="-355600" lvl="8" marL="41148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  <p:sp>
        <p:nvSpPr>
          <p:cNvPr id="40" name="Google Shape;4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umn Design">
  <p:cSld name="CUSTOM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2" name="Google Shape;42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3" name="Google Shape;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00275"/>
            <a:ext cx="9143996" cy="2943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4" name="Google Shape;4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038" y="728663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5" name="Google Shape;4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62213" y="723900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6" name="Google Shape;4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3913" y="723900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7" name="Google Shape;4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5613" y="757238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8" name="Google Shape;48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00" y="4691063"/>
            <a:ext cx="1219200" cy="2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0"/>
          <p:cNvSpPr/>
          <p:nvPr>
            <p:ph idx="2" type="pic"/>
          </p:nvPr>
        </p:nvSpPr>
        <p:spPr>
          <a:xfrm>
            <a:off x="300050" y="723898"/>
            <a:ext cx="2033700" cy="1525200"/>
          </a:xfrm>
          <a:prstGeom prst="roundRect">
            <a:avLst>
              <a:gd fmla="val 7806" name="adj"/>
            </a:avLst>
          </a:prstGeom>
          <a:noFill/>
          <a:ln>
            <a:noFill/>
          </a:ln>
        </p:spPr>
      </p:sp>
      <p:sp>
        <p:nvSpPr>
          <p:cNvPr id="50" name="Google Shape;50;p30"/>
          <p:cNvSpPr/>
          <p:nvPr>
            <p:ph idx="3" type="pic"/>
          </p:nvPr>
        </p:nvSpPr>
        <p:spPr>
          <a:xfrm>
            <a:off x="2466925" y="723898"/>
            <a:ext cx="2033700" cy="1525200"/>
          </a:xfrm>
          <a:prstGeom prst="roundRect">
            <a:avLst>
              <a:gd fmla="val 8435" name="adj"/>
            </a:avLst>
          </a:prstGeom>
          <a:noFill/>
          <a:ln>
            <a:noFill/>
          </a:ln>
        </p:spPr>
      </p:sp>
      <p:sp>
        <p:nvSpPr>
          <p:cNvPr id="51" name="Google Shape;51;p30"/>
          <p:cNvSpPr/>
          <p:nvPr>
            <p:ph idx="4" type="pic"/>
          </p:nvPr>
        </p:nvSpPr>
        <p:spPr>
          <a:xfrm>
            <a:off x="4636275" y="723898"/>
            <a:ext cx="2033700" cy="1525200"/>
          </a:xfrm>
          <a:prstGeom prst="roundRect">
            <a:avLst>
              <a:gd fmla="val 7806" name="adj"/>
            </a:avLst>
          </a:prstGeom>
          <a:noFill/>
          <a:ln>
            <a:noFill/>
          </a:ln>
        </p:spPr>
      </p:sp>
      <p:sp>
        <p:nvSpPr>
          <p:cNvPr id="52" name="Google Shape;52;p30"/>
          <p:cNvSpPr/>
          <p:nvPr>
            <p:ph idx="5" type="pic"/>
          </p:nvPr>
        </p:nvSpPr>
        <p:spPr>
          <a:xfrm>
            <a:off x="6805625" y="757248"/>
            <a:ext cx="2033700" cy="1525200"/>
          </a:xfrm>
          <a:prstGeom prst="roundRect">
            <a:avLst>
              <a:gd fmla="val 7806" name="adj"/>
            </a:avLst>
          </a:prstGeom>
          <a:noFill/>
          <a:ln>
            <a:noFill/>
          </a:ln>
        </p:spPr>
      </p:sp>
      <p:sp>
        <p:nvSpPr>
          <p:cNvPr id="53" name="Google Shape;53;p30"/>
          <p:cNvSpPr txBox="1"/>
          <p:nvPr>
            <p:ph idx="1" type="subTitle"/>
          </p:nvPr>
        </p:nvSpPr>
        <p:spPr>
          <a:xfrm>
            <a:off x="300050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4" name="Google Shape;54;p30"/>
          <p:cNvSpPr txBox="1"/>
          <p:nvPr>
            <p:ph type="title"/>
          </p:nvPr>
        </p:nvSpPr>
        <p:spPr>
          <a:xfrm>
            <a:off x="300050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b="1" sz="1800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5" name="Google Shape;55;p30"/>
          <p:cNvSpPr txBox="1"/>
          <p:nvPr>
            <p:ph idx="6" type="subTitle"/>
          </p:nvPr>
        </p:nvSpPr>
        <p:spPr>
          <a:xfrm>
            <a:off x="2471725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6" name="Google Shape;56;p30"/>
          <p:cNvSpPr txBox="1"/>
          <p:nvPr>
            <p:ph idx="7" type="title"/>
          </p:nvPr>
        </p:nvSpPr>
        <p:spPr>
          <a:xfrm>
            <a:off x="2471725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b="1" sz="1800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7" name="Google Shape;57;p30"/>
          <p:cNvSpPr txBox="1"/>
          <p:nvPr>
            <p:ph idx="8" type="subTitle"/>
          </p:nvPr>
        </p:nvSpPr>
        <p:spPr>
          <a:xfrm>
            <a:off x="4638675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8" name="Google Shape;58;p30"/>
          <p:cNvSpPr txBox="1"/>
          <p:nvPr>
            <p:ph idx="9" type="title"/>
          </p:nvPr>
        </p:nvSpPr>
        <p:spPr>
          <a:xfrm>
            <a:off x="4638675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b="1" sz="1800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3" type="subTitle"/>
          </p:nvPr>
        </p:nvSpPr>
        <p:spPr>
          <a:xfrm>
            <a:off x="6805600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4" type="title"/>
          </p:nvPr>
        </p:nvSpPr>
        <p:spPr>
          <a:xfrm>
            <a:off x="6805600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b="1" sz="1800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Char char="●"/>
              <a:defRPr b="0" i="0" sz="2400" u="none" cap="none" strike="noStrik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indent="-355600" lvl="1" marL="9144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b="0" i="0" sz="2000" u="none" cap="none" strike="noStrik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indent="-355600" lvl="2" marL="13716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b="0" i="0" sz="2000" u="none" cap="none" strike="noStrik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indent="-355600" lvl="3" marL="18288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●"/>
              <a:defRPr b="0" i="0" sz="2000" u="none" cap="none" strike="noStrik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indent="-355600" lvl="4" marL="22860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b="0" i="0" sz="2000" u="none" cap="none" strike="noStrik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indent="-355600" lvl="5" marL="27432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b="0" i="0" sz="2000" u="none" cap="none" strike="noStrik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indent="-355600" lvl="6" marL="32004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●"/>
              <a:defRPr b="0" i="0" sz="2000" u="none" cap="none" strike="noStrik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indent="-355600" lvl="7" marL="36576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b="0" i="0" sz="2000" u="none" cap="none" strike="noStrik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indent="-355600" lvl="8" marL="41148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b="0" i="0" sz="2000" u="none" cap="none" strike="noStrik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jpg"/><Relationship Id="rId4" Type="http://schemas.openxmlformats.org/officeDocument/2006/relationships/image" Target="../media/image53.jpg"/><Relationship Id="rId5" Type="http://schemas.openxmlformats.org/officeDocument/2006/relationships/image" Target="../media/image5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g"/><Relationship Id="rId4" Type="http://schemas.openxmlformats.org/officeDocument/2006/relationships/image" Target="../media/image54.jpg"/><Relationship Id="rId5" Type="http://schemas.openxmlformats.org/officeDocument/2006/relationships/image" Target="../media/image5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5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hyperlink" Target="https://www.learner.org/wpcontent/interactive/envsci/ecology/ecology.html" TargetMode="External"/><Relationship Id="rId5" Type="http://schemas.openxmlformats.org/officeDocument/2006/relationships/hyperlink" Target="https://www.learner.org/wpcontent/interactive/envsci/ecology/ecology.html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jpg"/><Relationship Id="rId4" Type="http://schemas.openxmlformats.org/officeDocument/2006/relationships/image" Target="../media/image44.png"/><Relationship Id="rId5" Type="http://schemas.openxmlformats.org/officeDocument/2006/relationships/image" Target="../media/image47.png"/><Relationship Id="rId6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Relationship Id="rId5" Type="http://schemas.openxmlformats.org/officeDocument/2006/relationships/image" Target="../media/image13.png"/><Relationship Id="rId6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30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30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30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30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ctrTitle"/>
          </p:nvPr>
        </p:nvSpPr>
        <p:spPr>
          <a:xfrm>
            <a:off x="5902950" y="598954"/>
            <a:ext cx="3095700" cy="13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Science</a:t>
            </a:r>
            <a:br>
              <a:rPr lang="en-US"/>
            </a:br>
            <a:r>
              <a:rPr lang="en-US"/>
              <a:t>Predator’s Food Quest</a:t>
            </a:r>
            <a:endParaRPr/>
          </a:p>
        </p:txBody>
      </p:sp>
      <p:sp>
        <p:nvSpPr>
          <p:cNvPr id="67" name="Google Shape;67;p1"/>
          <p:cNvSpPr txBox="1"/>
          <p:nvPr>
            <p:ph idx="1" type="subTitle"/>
          </p:nvPr>
        </p:nvSpPr>
        <p:spPr>
          <a:xfrm>
            <a:off x="5902950" y="2082800"/>
            <a:ext cx="3095700" cy="8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Fifth Grade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120 minutes</a:t>
            </a:r>
            <a:endParaRPr/>
          </a:p>
        </p:txBody>
      </p:sp>
      <p:sp>
        <p:nvSpPr>
          <p:cNvPr id="68" name="Google Shape;68;p1"/>
          <p:cNvSpPr/>
          <p:nvPr>
            <p:ph idx="2" type="pic"/>
          </p:nvPr>
        </p:nvSpPr>
        <p:spPr>
          <a:xfrm>
            <a:off x="666750" y="671525"/>
            <a:ext cx="3490800" cy="3490800"/>
          </a:xfrm>
          <a:prstGeom prst="ellipse">
            <a:avLst/>
          </a:prstGeom>
          <a:noFill/>
          <a:ln>
            <a:noFill/>
          </a:ln>
        </p:spPr>
      </p:sp>
      <p:pic>
        <p:nvPicPr>
          <p:cNvPr descr="Food Chain Images - Free Download on Freepik" id="69" name="Google Shape;6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772" y="316846"/>
            <a:ext cx="4373526" cy="3923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/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Carnivores - Meat Eaters</a:t>
            </a:r>
            <a:endParaRPr/>
          </a:p>
        </p:txBody>
      </p:sp>
      <p:sp>
        <p:nvSpPr>
          <p:cNvPr id="170" name="Google Shape;170;p10"/>
          <p:cNvSpPr txBox="1"/>
          <p:nvPr/>
        </p:nvSpPr>
        <p:spPr>
          <a:xfrm>
            <a:off x="168311" y="817771"/>
            <a:ext cx="6058318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Characteristics of Carnivores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Carnivores primarily feed on other animals for their energy and nutrients.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They have sharp teeth, claws, and keen senses which aid in hunting and capturing prey.</a:t>
            </a:r>
            <a:endParaRPr/>
          </a:p>
        </p:txBody>
      </p:sp>
      <p:pic>
        <p:nvPicPr>
          <p:cNvPr id="171" name="Google Shape;17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311" y="2866571"/>
            <a:ext cx="2560375" cy="1706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8906" y="2862446"/>
            <a:ext cx="2565827" cy="171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20049" y="2884217"/>
            <a:ext cx="2534997" cy="16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0"/>
          <p:cNvSpPr txBox="1"/>
          <p:nvPr/>
        </p:nvSpPr>
        <p:spPr>
          <a:xfrm>
            <a:off x="858795" y="4652346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LION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7470" y="2862446"/>
            <a:ext cx="2565827" cy="171087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/>
          <p:nvPr/>
        </p:nvSpPr>
        <p:spPr>
          <a:xfrm>
            <a:off x="3980422" y="4652346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TIGER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77" name="Google Shape;177;p10"/>
          <p:cNvSpPr txBox="1"/>
          <p:nvPr/>
        </p:nvSpPr>
        <p:spPr>
          <a:xfrm>
            <a:off x="6697844" y="4652345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HAWK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/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Herbivores - Plant Eaters</a:t>
            </a:r>
            <a:endParaRPr/>
          </a:p>
        </p:txBody>
      </p:sp>
      <p:sp>
        <p:nvSpPr>
          <p:cNvPr id="183" name="Google Shape;183;p11"/>
          <p:cNvSpPr txBox="1"/>
          <p:nvPr/>
        </p:nvSpPr>
        <p:spPr>
          <a:xfrm>
            <a:off x="168311" y="817771"/>
            <a:ext cx="6058318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Characteristics of Herbivores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Herbivores feed exclusively on plants/grasses/bushes for their energy and nutrients.</a:t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They have specialized teeth and digestive systems to process plant matter.</a:t>
            </a:r>
            <a:endParaRPr/>
          </a:p>
        </p:txBody>
      </p:sp>
      <p:sp>
        <p:nvSpPr>
          <p:cNvPr id="184" name="Google Shape;184;p11"/>
          <p:cNvSpPr txBox="1"/>
          <p:nvPr/>
        </p:nvSpPr>
        <p:spPr>
          <a:xfrm>
            <a:off x="858795" y="4652346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DEER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85" name="Google Shape;185;p11"/>
          <p:cNvSpPr txBox="1"/>
          <p:nvPr/>
        </p:nvSpPr>
        <p:spPr>
          <a:xfrm>
            <a:off x="3502548" y="4652345"/>
            <a:ext cx="14105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ELEPHANT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86" name="Google Shape;186;p11"/>
          <p:cNvSpPr txBox="1"/>
          <p:nvPr/>
        </p:nvSpPr>
        <p:spPr>
          <a:xfrm>
            <a:off x="6697844" y="4652345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GIRAFFE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87" name="Google Shape;18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4742" y="2806309"/>
            <a:ext cx="2534997" cy="168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8127" y="2813666"/>
            <a:ext cx="2356201" cy="16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1126" y="2862855"/>
            <a:ext cx="2476587" cy="165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/>
          <p:nvPr>
            <p:ph type="title"/>
          </p:nvPr>
        </p:nvSpPr>
        <p:spPr>
          <a:xfrm>
            <a:off x="61427" y="245250"/>
            <a:ext cx="68289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33"/>
              <a:buNone/>
            </a:pPr>
            <a:r>
              <a:rPr lang="en-US"/>
              <a:t>Omnivores – Meat and Plant Eaters</a:t>
            </a:r>
            <a:endParaRPr/>
          </a:p>
        </p:txBody>
      </p:sp>
      <p:sp>
        <p:nvSpPr>
          <p:cNvPr id="195" name="Google Shape;195;p12"/>
          <p:cNvSpPr txBox="1"/>
          <p:nvPr/>
        </p:nvSpPr>
        <p:spPr>
          <a:xfrm>
            <a:off x="168311" y="817771"/>
            <a:ext cx="6058318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Characteristics of Omnivores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Omnivores consume a wide range of foods for energy and nutrients:</a:t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               Plant matter: fruits, leaves, and nuts.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               Animal matter: insects, small animals, and fish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What do you think humans are? (Carnivores, Herbivores, or Omnivores)</a:t>
            </a:r>
            <a:endParaRPr/>
          </a:p>
        </p:txBody>
      </p:sp>
      <p:sp>
        <p:nvSpPr>
          <p:cNvPr id="196" name="Google Shape;196;p12"/>
          <p:cNvSpPr txBox="1"/>
          <p:nvPr/>
        </p:nvSpPr>
        <p:spPr>
          <a:xfrm>
            <a:off x="900511" y="4597048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BEAR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97" name="Google Shape;197;p12"/>
          <p:cNvSpPr txBox="1"/>
          <p:nvPr/>
        </p:nvSpPr>
        <p:spPr>
          <a:xfrm>
            <a:off x="3670011" y="4587030"/>
            <a:ext cx="14105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RACOON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98" name="Google Shape;198;p12"/>
          <p:cNvSpPr txBox="1"/>
          <p:nvPr/>
        </p:nvSpPr>
        <p:spPr>
          <a:xfrm>
            <a:off x="6480130" y="4587030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BABOON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99" name="Google Shape;19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716" y="2813666"/>
            <a:ext cx="2534997" cy="168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9359" y="2813666"/>
            <a:ext cx="2344537" cy="156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85542" y="2818365"/>
            <a:ext cx="2336836" cy="1559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"/>
          <p:cNvSpPr txBox="1"/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Food Chain </a:t>
            </a:r>
            <a:endParaRPr/>
          </a:p>
        </p:txBody>
      </p:sp>
      <p:sp>
        <p:nvSpPr>
          <p:cNvPr id="207" name="Google Shape;207;p13"/>
          <p:cNvSpPr txBox="1"/>
          <p:nvPr/>
        </p:nvSpPr>
        <p:spPr>
          <a:xfrm>
            <a:off x="146539" y="1027647"/>
            <a:ext cx="6588089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A food chain is like a story that tells us who eats whom in an ecosystem.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It shows how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energy and nutrients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move from one organism to another.</a:t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Producers capture sunlight to create food. When animals eat plants, they get this energy.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As animals eat each other, energy moves along the food chain.</a:t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descr="Question #b4bf7 + Example" id="208" name="Google Shape;20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546" y="2470376"/>
            <a:ext cx="6667500" cy="17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 txBox="1"/>
          <p:nvPr/>
        </p:nvSpPr>
        <p:spPr>
          <a:xfrm>
            <a:off x="2298249" y="4351791"/>
            <a:ext cx="38969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An example of a food chain in grasslands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"/>
          <p:cNvSpPr txBox="1"/>
          <p:nvPr>
            <p:ph type="title"/>
          </p:nvPr>
        </p:nvSpPr>
        <p:spPr>
          <a:xfrm>
            <a:off x="504100" y="375875"/>
            <a:ext cx="73383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33"/>
              <a:buNone/>
            </a:pPr>
            <a:r>
              <a:rPr lang="en-US"/>
              <a:t>Introduction to Food Chain Simulator</a:t>
            </a:r>
            <a:endParaRPr/>
          </a:p>
        </p:txBody>
      </p:sp>
      <p:sp>
        <p:nvSpPr>
          <p:cNvPr id="215" name="Google Shape;215;p14"/>
          <p:cNvSpPr txBox="1"/>
          <p:nvPr/>
        </p:nvSpPr>
        <p:spPr>
          <a:xfrm>
            <a:off x="654661" y="3243791"/>
            <a:ext cx="6866102" cy="1980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Char char="●"/>
            </a:pPr>
            <a:r>
              <a:rPr b="0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 food chain simulator is like a game that helps us understand how animals and plants depend on each other for food.</a:t>
            </a:r>
            <a:endParaRPr/>
          </a:p>
          <a:p>
            <a:pPr indent="-285750" lvl="0" marL="28575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Char char="●"/>
            </a:pPr>
            <a:r>
              <a:rPr b="0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It's a fun way to learn about how all living things are connected in the environment.</a:t>
            </a:r>
            <a:endParaRPr b="0" i="0" sz="14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16" name="Google Shape;21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661" y="1034368"/>
            <a:ext cx="6773953" cy="205347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4"/>
          <p:cNvSpPr/>
          <p:nvPr/>
        </p:nvSpPr>
        <p:spPr>
          <a:xfrm>
            <a:off x="351700" y="4560698"/>
            <a:ext cx="790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 to the simulation: 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https://www.learner.org/wpcontent/interactive/envsci/ecology/ecology.</a:t>
            </a:r>
            <a:r>
              <a:rPr b="0" i="0" lang="en-US" sz="1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html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(Open the link on your devices)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"/>
          <p:cNvSpPr txBox="1"/>
          <p:nvPr>
            <p:ph type="title"/>
          </p:nvPr>
        </p:nvSpPr>
        <p:spPr>
          <a:xfrm>
            <a:off x="427900" y="223475"/>
            <a:ext cx="72516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33"/>
              <a:buNone/>
            </a:pPr>
            <a:r>
              <a:rPr lang="en-US"/>
              <a:t> Food Chain Simulator: User Interface</a:t>
            </a:r>
            <a:endParaRPr/>
          </a:p>
        </p:txBody>
      </p:sp>
      <p:pic>
        <p:nvPicPr>
          <p:cNvPr id="223" name="Google Shape;22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843" y="1158275"/>
            <a:ext cx="7747418" cy="2909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15"/>
          <p:cNvCxnSpPr/>
          <p:nvPr/>
        </p:nvCxnSpPr>
        <p:spPr>
          <a:xfrm>
            <a:off x="5458047" y="3281916"/>
            <a:ext cx="14176" cy="102072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25" name="Google Shape;225;p15"/>
          <p:cNvSpPr txBox="1"/>
          <p:nvPr/>
        </p:nvSpPr>
        <p:spPr>
          <a:xfrm>
            <a:off x="4883888" y="4366437"/>
            <a:ext cx="2247014" cy="4616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Composition of the ecosystem is displayed here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6" name="Google Shape;226;p15"/>
          <p:cNvCxnSpPr/>
          <p:nvPr/>
        </p:nvCxnSpPr>
        <p:spPr>
          <a:xfrm>
            <a:off x="2119423" y="1658679"/>
            <a:ext cx="1141228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27" name="Google Shape;227;p15"/>
          <p:cNvSpPr txBox="1"/>
          <p:nvPr/>
        </p:nvSpPr>
        <p:spPr>
          <a:xfrm>
            <a:off x="3260651" y="1456999"/>
            <a:ext cx="2247000" cy="461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Buttons to control t</a:t>
            </a:r>
            <a:r>
              <a:rPr lang="en-US" sz="1200"/>
              <a:t>he</a:t>
            </a: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simulator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5"/>
          <p:cNvSpPr txBox="1"/>
          <p:nvPr/>
        </p:nvSpPr>
        <p:spPr>
          <a:xfrm>
            <a:off x="443023" y="1520179"/>
            <a:ext cx="1676400" cy="27699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5"/>
          <p:cNvSpPr txBox="1"/>
          <p:nvPr/>
        </p:nvSpPr>
        <p:spPr>
          <a:xfrm>
            <a:off x="504099" y="1860358"/>
            <a:ext cx="2061891" cy="115928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" name="Google Shape;230;p15"/>
          <p:cNvCxnSpPr>
            <a:stCxn id="229" idx="3"/>
          </p:cNvCxnSpPr>
          <p:nvPr/>
        </p:nvCxnSpPr>
        <p:spPr>
          <a:xfrm>
            <a:off x="2565990" y="2440003"/>
            <a:ext cx="751500" cy="5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1" name="Google Shape;231;p15"/>
          <p:cNvSpPr txBox="1"/>
          <p:nvPr/>
        </p:nvSpPr>
        <p:spPr>
          <a:xfrm>
            <a:off x="3317358" y="2208358"/>
            <a:ext cx="2247014" cy="4616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Different organisms including producers and consumers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2" name="Google Shape;232;p15"/>
          <p:cNvCxnSpPr/>
          <p:nvPr/>
        </p:nvCxnSpPr>
        <p:spPr>
          <a:xfrm>
            <a:off x="2477387" y="3759028"/>
            <a:ext cx="10632" cy="83824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3" name="Google Shape;233;p15"/>
          <p:cNvSpPr txBox="1"/>
          <p:nvPr/>
        </p:nvSpPr>
        <p:spPr>
          <a:xfrm>
            <a:off x="1353880" y="4618203"/>
            <a:ext cx="2247014" cy="4616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 showing the population of different organisms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2737883" y="1570517"/>
            <a:ext cx="407581" cy="276999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5" name="Google Shape;235;p15"/>
          <p:cNvCxnSpPr/>
          <p:nvPr/>
        </p:nvCxnSpPr>
        <p:spPr>
          <a:xfrm>
            <a:off x="2941673" y="1123736"/>
            <a:ext cx="5316" cy="44319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6" name="Google Shape;236;p15"/>
          <p:cNvSpPr txBox="1"/>
          <p:nvPr/>
        </p:nvSpPr>
        <p:spPr>
          <a:xfrm>
            <a:off x="2385237" y="838156"/>
            <a:ext cx="1052623" cy="27699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Day Counter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"/>
          <p:cNvSpPr txBox="1"/>
          <p:nvPr>
            <p:ph type="title"/>
          </p:nvPr>
        </p:nvSpPr>
        <p:spPr>
          <a:xfrm>
            <a:off x="504100" y="375875"/>
            <a:ext cx="5882186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 Playing With the Simulator</a:t>
            </a:r>
            <a:endParaRPr/>
          </a:p>
        </p:txBody>
      </p:sp>
      <p:sp>
        <p:nvSpPr>
          <p:cNvPr id="242" name="Google Shape;242;p16"/>
          <p:cNvSpPr/>
          <p:nvPr/>
        </p:nvSpPr>
        <p:spPr>
          <a:xfrm>
            <a:off x="504099" y="1060331"/>
            <a:ext cx="609264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Imagine a fresh ecosystem starting after a big fire or flood. The very first residents in this new place are the plants that make food for everyone else.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058" y="1842731"/>
            <a:ext cx="5390295" cy="14288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16"/>
          <p:cNvCxnSpPr/>
          <p:nvPr/>
        </p:nvCxnSpPr>
        <p:spPr>
          <a:xfrm>
            <a:off x="808074" y="3012558"/>
            <a:ext cx="411126" cy="95693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5" name="Google Shape;245;p16"/>
          <p:cNvCxnSpPr/>
          <p:nvPr/>
        </p:nvCxnSpPr>
        <p:spPr>
          <a:xfrm flipH="1">
            <a:off x="1226288" y="3019647"/>
            <a:ext cx="70884" cy="88604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46" name="Google Shape;246;p16"/>
          <p:cNvSpPr txBox="1"/>
          <p:nvPr/>
        </p:nvSpPr>
        <p:spPr>
          <a:xfrm>
            <a:off x="404038" y="3905693"/>
            <a:ext cx="2247014" cy="646331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 sure Plants A and B are selected. It should be by default.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7" name="Google Shape;247;p16"/>
          <p:cNvCxnSpPr>
            <a:stCxn id="246" idx="3"/>
          </p:cNvCxnSpPr>
          <p:nvPr/>
        </p:nvCxnSpPr>
        <p:spPr>
          <a:xfrm flipH="1" rot="10800000">
            <a:off x="2651052" y="4217459"/>
            <a:ext cx="1077300" cy="11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48" name="Google Shape;248;p16"/>
          <p:cNvSpPr txBox="1"/>
          <p:nvPr/>
        </p:nvSpPr>
        <p:spPr>
          <a:xfrm>
            <a:off x="3728484" y="3969488"/>
            <a:ext cx="2868258" cy="4616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 to the worksheet and run the simulation. Complete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I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>
            <a:off x="1261730" y="4699591"/>
            <a:ext cx="265815" cy="269358"/>
          </a:xfrm>
          <a:prstGeom prst="ellipse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6"/>
          <p:cNvSpPr/>
          <p:nvPr/>
        </p:nvSpPr>
        <p:spPr>
          <a:xfrm>
            <a:off x="4525925" y="4661075"/>
            <a:ext cx="265815" cy="269358"/>
          </a:xfrm>
          <a:prstGeom prst="ellipse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"/>
          <p:cNvSpPr txBox="1"/>
          <p:nvPr>
            <p:ph type="title"/>
          </p:nvPr>
        </p:nvSpPr>
        <p:spPr>
          <a:xfrm>
            <a:off x="504100" y="375875"/>
            <a:ext cx="6866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33"/>
              <a:buNone/>
            </a:pPr>
            <a:r>
              <a:rPr lang="en-US"/>
              <a:t> Playing With the Simulator: Results</a:t>
            </a:r>
            <a:endParaRPr/>
          </a:p>
        </p:txBody>
      </p:sp>
      <p:pic>
        <p:nvPicPr>
          <p:cNvPr id="256" name="Google Shape;25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220" y="1351851"/>
            <a:ext cx="7380282" cy="179997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7"/>
          <p:cNvSpPr txBox="1"/>
          <p:nvPr/>
        </p:nvSpPr>
        <p:spPr>
          <a:xfrm>
            <a:off x="654661" y="3243791"/>
            <a:ext cx="6866102" cy="1980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Plant A survived after 100 days. Plant A is like the boss of a place where it grows. It's the plant that is the strongest and most common in that area. It took all the resources(sunlight, nutrients from the soil) for itself. Hence plant B was not able to survive.</a:t>
            </a:r>
            <a:endParaRPr/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Now let’s try to add a herbivore to this ecosystem.</a:t>
            </a:r>
            <a:endParaRPr b="1" i="0" sz="14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155" y="1578435"/>
            <a:ext cx="2531067" cy="223609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8"/>
          <p:cNvSpPr txBox="1"/>
          <p:nvPr>
            <p:ph type="title"/>
          </p:nvPr>
        </p:nvSpPr>
        <p:spPr>
          <a:xfrm>
            <a:off x="504100" y="375875"/>
            <a:ext cx="5882186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 Playing With the Simulator</a:t>
            </a:r>
            <a:endParaRPr/>
          </a:p>
        </p:txBody>
      </p:sp>
      <p:cxnSp>
        <p:nvCxnSpPr>
          <p:cNvPr id="264" name="Google Shape;264;p18"/>
          <p:cNvCxnSpPr/>
          <p:nvPr/>
        </p:nvCxnSpPr>
        <p:spPr>
          <a:xfrm>
            <a:off x="808074" y="3012558"/>
            <a:ext cx="411126" cy="95693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5" name="Google Shape;265;p18"/>
          <p:cNvCxnSpPr/>
          <p:nvPr/>
        </p:nvCxnSpPr>
        <p:spPr>
          <a:xfrm flipH="1">
            <a:off x="1226288" y="3019647"/>
            <a:ext cx="70884" cy="88604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66" name="Google Shape;266;p18"/>
          <p:cNvSpPr txBox="1"/>
          <p:nvPr/>
        </p:nvSpPr>
        <p:spPr>
          <a:xfrm>
            <a:off x="404038" y="3905693"/>
            <a:ext cx="2247014" cy="646331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 sure Plants A and B are selected. It should be by default.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7" name="Google Shape;267;p18"/>
          <p:cNvCxnSpPr/>
          <p:nvPr/>
        </p:nvCxnSpPr>
        <p:spPr>
          <a:xfrm flipH="1" rot="10800000">
            <a:off x="1637414" y="2869490"/>
            <a:ext cx="1077432" cy="1127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68" name="Google Shape;268;p18"/>
          <p:cNvSpPr txBox="1"/>
          <p:nvPr/>
        </p:nvSpPr>
        <p:spPr>
          <a:xfrm>
            <a:off x="2734352" y="2550893"/>
            <a:ext cx="2868258" cy="4616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rabbit and select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eats plant 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8"/>
          <p:cNvSpPr/>
          <p:nvPr/>
        </p:nvSpPr>
        <p:spPr>
          <a:xfrm>
            <a:off x="1261730" y="4699591"/>
            <a:ext cx="265815" cy="269358"/>
          </a:xfrm>
          <a:prstGeom prst="ellipse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8"/>
          <p:cNvSpPr/>
          <p:nvPr/>
        </p:nvSpPr>
        <p:spPr>
          <a:xfrm>
            <a:off x="3827693" y="3030545"/>
            <a:ext cx="265815" cy="269358"/>
          </a:xfrm>
          <a:prstGeom prst="ellipse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1" name="Google Shape;271;p18"/>
          <p:cNvCxnSpPr/>
          <p:nvPr/>
        </p:nvCxnSpPr>
        <p:spPr>
          <a:xfrm flipH="1" rot="10800000">
            <a:off x="5602610" y="2727113"/>
            <a:ext cx="1077432" cy="1127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72" name="Google Shape;272;p18"/>
          <p:cNvSpPr txBox="1"/>
          <p:nvPr/>
        </p:nvSpPr>
        <p:spPr>
          <a:xfrm>
            <a:off x="6680042" y="2415225"/>
            <a:ext cx="2423366" cy="646331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 the worksheet and run the simulation. Complete </a:t>
            </a: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II and III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8"/>
          <p:cNvSpPr/>
          <p:nvPr/>
        </p:nvSpPr>
        <p:spPr>
          <a:xfrm>
            <a:off x="7845622" y="3086631"/>
            <a:ext cx="265815" cy="269358"/>
          </a:xfrm>
          <a:prstGeom prst="ellipse">
            <a:avLst/>
          </a:prstGeom>
          <a:solidFill>
            <a:schemeClr val="dk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5658" y="1605014"/>
            <a:ext cx="1158549" cy="893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"/>
          <p:cNvSpPr txBox="1"/>
          <p:nvPr>
            <p:ph type="title"/>
          </p:nvPr>
        </p:nvSpPr>
        <p:spPr>
          <a:xfrm>
            <a:off x="504100" y="375875"/>
            <a:ext cx="65346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 Playing With the Simulator: Results</a:t>
            </a:r>
            <a:endParaRPr/>
          </a:p>
        </p:txBody>
      </p:sp>
      <p:sp>
        <p:nvSpPr>
          <p:cNvPr id="280" name="Google Shape;280;p19"/>
          <p:cNvSpPr txBox="1"/>
          <p:nvPr/>
        </p:nvSpPr>
        <p:spPr>
          <a:xfrm>
            <a:off x="626307" y="3163160"/>
            <a:ext cx="7851385" cy="1980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Herbivore A eats plant A: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When herbivore A starts eating it, there's less plant A around. This gives other plants, like plant B, a chance to grow better because they have more space and resources. It results in more balanced ecosystem.</a:t>
            </a:r>
            <a:endParaRPr/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Herbivore A eats plant B: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Plant B’s population is already affected due to plant A. If herbivore A starts eating Plant B its population would go down further. Without enough food (plant B), herbivore A might not have enough energy to survive, and i</a:t>
            </a:r>
            <a:r>
              <a:rPr lang="en-US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t’s population would get wiped out</a:t>
            </a:r>
            <a:r>
              <a:rPr b="0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.</a:t>
            </a:r>
            <a:endParaRPr b="1" i="0" sz="14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81" name="Google Shape;28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307" y="1045157"/>
            <a:ext cx="3682181" cy="172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5154" y="1038121"/>
            <a:ext cx="3351324" cy="172779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9"/>
          <p:cNvSpPr txBox="1"/>
          <p:nvPr/>
        </p:nvSpPr>
        <p:spPr>
          <a:xfrm>
            <a:off x="1438214" y="2810648"/>
            <a:ext cx="260215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Herbivore A eats plant A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5364710" y="2810647"/>
            <a:ext cx="28917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Herbivore A eats plant B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75" name="Google Shape;75;p2"/>
          <p:cNvSpPr txBox="1"/>
          <p:nvPr>
            <p:ph idx="1" type="body"/>
          </p:nvPr>
        </p:nvSpPr>
        <p:spPr>
          <a:xfrm>
            <a:off x="440304" y="1305171"/>
            <a:ext cx="7825500" cy="31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810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Char char="●"/>
            </a:pPr>
            <a:r>
              <a:rPr lang="en-US"/>
              <a:t>Understand the concept of a food chain and its importance in ecosystems.</a:t>
            </a:r>
            <a:endParaRPr/>
          </a:p>
          <a:p>
            <a:pPr indent="-3810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Char char="●"/>
            </a:pPr>
            <a:r>
              <a:rPr lang="en-US"/>
              <a:t>Identify the roles of producers and consumers in a food chain.</a:t>
            </a:r>
            <a:endParaRPr/>
          </a:p>
          <a:p>
            <a:pPr indent="-3810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Char char="●"/>
            </a:pPr>
            <a:r>
              <a:rPr lang="en-US"/>
              <a:t>Differentiate between herbivores, carnivores, and omnivores, and explain their roles.</a:t>
            </a:r>
            <a:endParaRPr/>
          </a:p>
          <a:p>
            <a:pPr indent="-3810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Char char="●"/>
            </a:pPr>
            <a:r>
              <a:rPr lang="en-US"/>
              <a:t>Explore the interdependence of organisms in an ecosystem through simulation.</a:t>
            </a:r>
            <a:endParaRPr/>
          </a:p>
          <a:p>
            <a:pPr indent="-38100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Char char="●"/>
            </a:pPr>
            <a:r>
              <a:rPr lang="en-US"/>
              <a:t>Demonstrate the ability to draw food chains for varied ecosystems, showcasing the connections between organisms and their roles in different habitats.</a:t>
            </a:r>
            <a:endParaRPr/>
          </a:p>
          <a:p>
            <a:pPr indent="0" lvl="0" marL="76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 txBox="1"/>
          <p:nvPr>
            <p:ph type="title"/>
          </p:nvPr>
        </p:nvSpPr>
        <p:spPr>
          <a:xfrm>
            <a:off x="504100" y="375875"/>
            <a:ext cx="5882186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 Playing With the Simulator</a:t>
            </a:r>
            <a:endParaRPr/>
          </a:p>
        </p:txBody>
      </p:sp>
      <p:pic>
        <p:nvPicPr>
          <p:cNvPr id="290" name="Google Shape;29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100" y="1158275"/>
            <a:ext cx="3909399" cy="290347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0"/>
          <p:cNvSpPr txBox="1"/>
          <p:nvPr/>
        </p:nvSpPr>
        <p:spPr>
          <a:xfrm>
            <a:off x="4529470" y="1619841"/>
            <a:ext cx="3813544" cy="1980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Set the following food chain and complete Activity IV</a:t>
            </a:r>
            <a:r>
              <a:rPr b="0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. Do not run the simulation.</a:t>
            </a:r>
            <a:endParaRPr/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Complete Activity V.</a:t>
            </a:r>
            <a:endParaRPr b="1" i="0" sz="14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</a:pPr>
            <a:r>
              <a:rPr lang="en-US"/>
              <a:t>Final Activity</a:t>
            </a:r>
            <a:endParaRPr/>
          </a:p>
        </p:txBody>
      </p:sp>
      <p:sp>
        <p:nvSpPr>
          <p:cNvPr id="297" name="Google Shape;297;p21"/>
          <p:cNvSpPr/>
          <p:nvPr/>
        </p:nvSpPr>
        <p:spPr>
          <a:xfrm>
            <a:off x="3724156" y="2449903"/>
            <a:ext cx="44678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Activity V on your worksheet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61" y="1158275"/>
            <a:ext cx="2458529" cy="350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"/>
          <p:cNvSpPr txBox="1"/>
          <p:nvPr>
            <p:ph type="title"/>
          </p:nvPr>
        </p:nvSpPr>
        <p:spPr>
          <a:xfrm>
            <a:off x="504100" y="375875"/>
            <a:ext cx="5882186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 Exit Ticket!</a:t>
            </a:r>
            <a:endParaRPr/>
          </a:p>
        </p:txBody>
      </p:sp>
      <p:sp>
        <p:nvSpPr>
          <p:cNvPr id="304" name="Google Shape;304;p22"/>
          <p:cNvSpPr txBox="1"/>
          <p:nvPr/>
        </p:nvSpPr>
        <p:spPr>
          <a:xfrm>
            <a:off x="3884090" y="1626929"/>
            <a:ext cx="4664149" cy="1980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Complete the exit ticket and hand it over.</a:t>
            </a:r>
            <a:endParaRPr/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305" name="Google Shape;30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100" y="932664"/>
            <a:ext cx="3284505" cy="3802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1" name="Google Shape;31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2" name="Google Shape;31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71750"/>
            <a:ext cx="47244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3" name="Google Shape;31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53213" y="0"/>
            <a:ext cx="249050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4" name="Google Shape;314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00" y="4691063"/>
            <a:ext cx="1219200" cy="2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3"/>
          <p:cNvSpPr/>
          <p:nvPr/>
        </p:nvSpPr>
        <p:spPr>
          <a:xfrm>
            <a:off x="928688" y="599859"/>
            <a:ext cx="41385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b="0" i="0" sz="5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3"/>
          <p:cNvSpPr/>
          <p:nvPr/>
        </p:nvSpPr>
        <p:spPr>
          <a:xfrm>
            <a:off x="976326" y="2562022"/>
            <a:ext cx="34590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edm8ker is a fully owned brand of </a:t>
            </a:r>
            <a:r>
              <a:rPr b="1" i="0" lang="en-US" sz="1200" u="none" cap="none" strike="noStrik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Makedemy Pte Ltd</a:t>
            </a:r>
            <a:br>
              <a:rPr b="1" i="0" lang="en-US" sz="1200" u="none" cap="none" strike="noStrik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0" i="0" lang="en-US" sz="1200" u="none" cap="none" strike="noStrik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A member of the SL2 group of social enterprises.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3a04c53e2b_0_0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Ground Rules</a:t>
            </a:r>
            <a:endParaRPr/>
          </a:p>
        </p:txBody>
      </p:sp>
      <p:pic>
        <p:nvPicPr>
          <p:cNvPr id="81" name="Google Shape;81;g23a04c53e2b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3723" l="-22557" r="-21763" t="-4513"/>
          <a:stretch/>
        </p:blipFill>
        <p:spPr>
          <a:xfrm>
            <a:off x="279625" y="1190098"/>
            <a:ext cx="2033700" cy="152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82" name="Google Shape;82;g23a04c53e2b_0_0"/>
          <p:cNvSpPr txBox="1"/>
          <p:nvPr>
            <p:ph idx="1" type="body"/>
          </p:nvPr>
        </p:nvSpPr>
        <p:spPr>
          <a:xfrm>
            <a:off x="28442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650">
                <a:solidFill>
                  <a:schemeClr val="dk1"/>
                </a:solidFill>
              </a:rPr>
              <a:t>Be respectful of one another. Listen to your teammates.</a:t>
            </a:r>
            <a:endParaRPr sz="16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650">
              <a:solidFill>
                <a:schemeClr val="dk1"/>
              </a:solidFill>
            </a:endParaRPr>
          </a:p>
        </p:txBody>
      </p:sp>
      <p:pic>
        <p:nvPicPr>
          <p:cNvPr id="83" name="Google Shape;83;g23a04c53e2b_0_0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-16666" r="-16666" t="0"/>
          <a:stretch/>
        </p:blipFill>
        <p:spPr>
          <a:xfrm>
            <a:off x="2497475" y="1190098"/>
            <a:ext cx="2033700" cy="152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84" name="Google Shape;84;g23a04c53e2b_0_0"/>
          <p:cNvSpPr txBox="1"/>
          <p:nvPr>
            <p:ph idx="4294967295" type="subTitle"/>
          </p:nvPr>
        </p:nvSpPr>
        <p:spPr>
          <a:xfrm>
            <a:off x="249747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9032"/>
              <a:buFont typeface="Assistan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Raise your hand if you have anything to share.</a:t>
            </a:r>
            <a:endParaRPr b="0" i="0" sz="24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9032"/>
              <a:buFont typeface="Assistant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85" name="Google Shape;85;g23a04c53e2b_0_0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-3374" l="-21614" r="-21242" t="-3749"/>
          <a:stretch/>
        </p:blipFill>
        <p:spPr>
          <a:xfrm>
            <a:off x="4715325" y="1190098"/>
            <a:ext cx="2033700" cy="152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86" name="Google Shape;86;g23a04c53e2b_0_0"/>
          <p:cNvSpPr txBox="1"/>
          <p:nvPr>
            <p:ph idx="4294967295" type="subTitle"/>
          </p:nvPr>
        </p:nvSpPr>
        <p:spPr>
          <a:xfrm>
            <a:off x="471532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b="0" i="0" lang="en-US" sz="165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Listen closely and follow instructions.</a:t>
            </a:r>
            <a:endParaRPr b="0" i="0" sz="165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87" name="Google Shape;87;g23a04c53e2b_0_0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-1578" l="-18775" r="-18775" t="-1578"/>
          <a:stretch/>
        </p:blipFill>
        <p:spPr>
          <a:xfrm>
            <a:off x="6933175" y="1190098"/>
            <a:ext cx="2033700" cy="152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88" name="Google Shape;88;g23a04c53e2b_0_0"/>
          <p:cNvSpPr txBox="1"/>
          <p:nvPr>
            <p:ph idx="4294967295" type="subTitle"/>
          </p:nvPr>
        </p:nvSpPr>
        <p:spPr>
          <a:xfrm>
            <a:off x="693317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b="0" i="0" lang="en-US" sz="165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Complete the tasks on time.</a:t>
            </a:r>
            <a:endParaRPr b="0" i="0" sz="165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/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Riddle Safari</a:t>
            </a: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617161" y="1364739"/>
            <a:ext cx="581723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"With a mane that flows and eyes that gleam,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I'm a hunter fierce, the apex of the scene.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My roar echoes through the wild expanse,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 reign supreme, in nature's dance." </a:t>
            </a:r>
            <a:endParaRPr b="0" i="0" sz="18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Answer: _ _ _ _</a:t>
            </a:r>
            <a:endParaRPr b="0" i="0" sz="18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95" name="Google Shape;9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449" y="3351805"/>
            <a:ext cx="652806" cy="65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277" y="3456158"/>
            <a:ext cx="836987" cy="83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89937" y="3265714"/>
            <a:ext cx="868856" cy="86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43475" y="3265714"/>
            <a:ext cx="801096" cy="80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16693" y="3106816"/>
            <a:ext cx="959993" cy="95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48808" y="2997931"/>
            <a:ext cx="1008438" cy="100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"/>
          <p:cNvSpPr/>
          <p:nvPr/>
        </p:nvSpPr>
        <p:spPr>
          <a:xfrm>
            <a:off x="61414" y="1444172"/>
            <a:ext cx="406400" cy="406400"/>
          </a:xfrm>
          <a:prstGeom prst="ellipse">
            <a:avLst/>
          </a:prstGeom>
          <a:solidFill>
            <a:schemeClr val="accent6"/>
          </a:solidFill>
          <a:ln cap="flat" cmpd="sng" w="25400">
            <a:solidFill>
              <a:srgbClr val="ADBA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/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Riddle Safari</a:t>
            </a: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502277" y="1352490"/>
            <a:ext cx="581723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"With sharp claws and teeth so keen,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 eat meat, my diet's mean.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 hunt my prey with stealth and speed,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I'm a predator, the hunters need.“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Answer</a:t>
            </a: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: _ _ _ _</a:t>
            </a:r>
            <a:endParaRPr b="0" i="0" sz="18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449" y="3351805"/>
            <a:ext cx="652806" cy="65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277" y="3456158"/>
            <a:ext cx="836987" cy="83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89937" y="3265714"/>
            <a:ext cx="868856" cy="86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43475" y="3265714"/>
            <a:ext cx="801096" cy="80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16693" y="3106816"/>
            <a:ext cx="959993" cy="95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48808" y="2997931"/>
            <a:ext cx="1008438" cy="100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"/>
          <p:cNvSpPr/>
          <p:nvPr/>
        </p:nvSpPr>
        <p:spPr>
          <a:xfrm>
            <a:off x="61414" y="1444172"/>
            <a:ext cx="406400" cy="406400"/>
          </a:xfrm>
          <a:prstGeom prst="ellipse">
            <a:avLst/>
          </a:prstGeom>
          <a:solidFill>
            <a:schemeClr val="accent6"/>
          </a:solidFill>
          <a:ln cap="flat" cmpd="sng" w="25400">
            <a:solidFill>
              <a:srgbClr val="ADBA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Riddle Safari</a:t>
            </a:r>
            <a:endParaRPr/>
          </a:p>
        </p:txBody>
      </p:sp>
      <p:sp>
        <p:nvSpPr>
          <p:cNvPr id="120" name="Google Shape;120;p6"/>
          <p:cNvSpPr/>
          <p:nvPr/>
        </p:nvSpPr>
        <p:spPr>
          <a:xfrm>
            <a:off x="502277" y="1364739"/>
            <a:ext cx="581723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"In meadows green, I graze with delight,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My plant-based diet keeps me light.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 nibble on leaves and grass so sweet,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 peaceful creature, in fields I meet.“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Answer</a:t>
            </a: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: _ _ _ _</a:t>
            </a:r>
            <a:endParaRPr b="0" i="0" sz="18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21" name="Google Shape;12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449" y="3351805"/>
            <a:ext cx="652806" cy="65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277" y="3456158"/>
            <a:ext cx="836987" cy="83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89937" y="3265714"/>
            <a:ext cx="868856" cy="86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43475" y="3265714"/>
            <a:ext cx="801096" cy="80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16693" y="3106816"/>
            <a:ext cx="959993" cy="95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48808" y="2997931"/>
            <a:ext cx="1008438" cy="100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/>
          <p:nvPr/>
        </p:nvSpPr>
        <p:spPr>
          <a:xfrm>
            <a:off x="61414" y="1444172"/>
            <a:ext cx="406400" cy="406400"/>
          </a:xfrm>
          <a:prstGeom prst="ellipse">
            <a:avLst/>
          </a:prstGeom>
          <a:solidFill>
            <a:schemeClr val="accent6"/>
          </a:solidFill>
          <a:ln cap="flat" cmpd="sng" w="25400">
            <a:solidFill>
              <a:srgbClr val="ADBA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/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Riddle Safari</a:t>
            </a:r>
            <a:endParaRPr/>
          </a:p>
        </p:txBody>
      </p:sp>
      <p:sp>
        <p:nvSpPr>
          <p:cNvPr id="133" name="Google Shape;133;p7"/>
          <p:cNvSpPr/>
          <p:nvPr/>
        </p:nvSpPr>
        <p:spPr>
          <a:xfrm>
            <a:off x="502277" y="1364739"/>
            <a:ext cx="581723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"With roots that delve and leaves that spread,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 stand tall, in sunlight I'm fed.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Through photosynthesis, I create my own,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The base of the chain, seeds I've sown"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Answer</a:t>
            </a:r>
            <a:r>
              <a:rPr b="0" i="0" lang="en-US" sz="18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: _ _ _ _</a:t>
            </a:r>
            <a:endParaRPr b="0" i="0" sz="1800" u="none" cap="none" strike="noStrik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449" y="3351805"/>
            <a:ext cx="652806" cy="65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277" y="3456158"/>
            <a:ext cx="836987" cy="83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89937" y="3265714"/>
            <a:ext cx="868856" cy="86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43475" y="3265714"/>
            <a:ext cx="801096" cy="80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16693" y="3106816"/>
            <a:ext cx="959993" cy="95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48808" y="2997931"/>
            <a:ext cx="1008438" cy="100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/>
          <p:nvPr/>
        </p:nvSpPr>
        <p:spPr>
          <a:xfrm>
            <a:off x="61414" y="1444172"/>
            <a:ext cx="406400" cy="406400"/>
          </a:xfrm>
          <a:prstGeom prst="ellipse">
            <a:avLst/>
          </a:prstGeom>
          <a:solidFill>
            <a:schemeClr val="accent6"/>
          </a:solidFill>
          <a:ln cap="flat" cmpd="sng" w="25400">
            <a:solidFill>
              <a:srgbClr val="ADBA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/>
          <p:nvPr>
            <p:ph type="title"/>
          </p:nvPr>
        </p:nvSpPr>
        <p:spPr>
          <a:xfrm>
            <a:off x="61414" y="245247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Riddle Safari: Answers</a:t>
            </a: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362661" y="1100177"/>
            <a:ext cx="406400" cy="406400"/>
          </a:xfrm>
          <a:prstGeom prst="ellipse">
            <a:avLst/>
          </a:prstGeom>
          <a:solidFill>
            <a:schemeClr val="accent6"/>
          </a:solidFill>
          <a:ln cap="flat" cmpd="sng" w="25400">
            <a:solidFill>
              <a:srgbClr val="ADBA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0308" y="907807"/>
            <a:ext cx="1077701" cy="107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8205" y="826728"/>
            <a:ext cx="1038939" cy="103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4228" y="2703689"/>
            <a:ext cx="1407582" cy="140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86178" y="2686820"/>
            <a:ext cx="1424451" cy="142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8"/>
          <p:cNvSpPr/>
          <p:nvPr/>
        </p:nvSpPr>
        <p:spPr>
          <a:xfrm>
            <a:off x="362661" y="2963617"/>
            <a:ext cx="406400" cy="406400"/>
          </a:xfrm>
          <a:prstGeom prst="ellipse">
            <a:avLst/>
          </a:prstGeom>
          <a:solidFill>
            <a:schemeClr val="accent6"/>
          </a:solidFill>
          <a:ln cap="flat" cmpd="sng" w="25400">
            <a:solidFill>
              <a:srgbClr val="ADBA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>
            <a:off x="3254435" y="2960708"/>
            <a:ext cx="406400" cy="406400"/>
          </a:xfrm>
          <a:prstGeom prst="ellipse">
            <a:avLst/>
          </a:prstGeom>
          <a:solidFill>
            <a:schemeClr val="accent6"/>
          </a:solidFill>
          <a:ln cap="flat" cmpd="sng" w="25400">
            <a:solidFill>
              <a:srgbClr val="ADBA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>
            <a:off x="3254435" y="1100177"/>
            <a:ext cx="406400" cy="406400"/>
          </a:xfrm>
          <a:prstGeom prst="ellipse">
            <a:avLst/>
          </a:prstGeom>
          <a:solidFill>
            <a:schemeClr val="accent6"/>
          </a:solidFill>
          <a:ln cap="flat" cmpd="sng" w="25400">
            <a:solidFill>
              <a:srgbClr val="ADBA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8"/>
          <p:cNvSpPr txBox="1"/>
          <p:nvPr/>
        </p:nvSpPr>
        <p:spPr>
          <a:xfrm>
            <a:off x="1070308" y="2177143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LION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55" name="Google Shape;155;p8"/>
          <p:cNvSpPr txBox="1"/>
          <p:nvPr/>
        </p:nvSpPr>
        <p:spPr>
          <a:xfrm>
            <a:off x="1108316" y="4176964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DEER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56" name="Google Shape;156;p8"/>
          <p:cNvSpPr txBox="1"/>
          <p:nvPr/>
        </p:nvSpPr>
        <p:spPr>
          <a:xfrm>
            <a:off x="3908700" y="2122355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WOLF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57" name="Google Shape;157;p8"/>
          <p:cNvSpPr txBox="1"/>
          <p:nvPr/>
        </p:nvSpPr>
        <p:spPr>
          <a:xfrm>
            <a:off x="3908700" y="4176964"/>
            <a:ext cx="1179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       TREE</a:t>
            </a:r>
            <a:endParaRPr b="1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5451512" y="1913600"/>
            <a:ext cx="199431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Which among these can prepare their own food?</a:t>
            </a:r>
            <a:endParaRPr b="0" i="0" sz="18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/>
          <p:nvPr>
            <p:ph type="title"/>
          </p:nvPr>
        </p:nvSpPr>
        <p:spPr>
          <a:xfrm>
            <a:off x="61430" y="245250"/>
            <a:ext cx="70515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Producers and Consumers</a:t>
            </a:r>
            <a:endParaRPr/>
          </a:p>
        </p:txBody>
      </p:sp>
      <p:sp>
        <p:nvSpPr>
          <p:cNvPr id="164" name="Google Shape;164;p9"/>
          <p:cNvSpPr txBox="1"/>
          <p:nvPr/>
        </p:nvSpPr>
        <p:spPr>
          <a:xfrm>
            <a:off x="168311" y="817771"/>
            <a:ext cx="6058318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Plants/Trees can prepare their own food.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Producers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Producers are like nature's chefs; they make food using sunlight, water, and air.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They're usually plants, like trees and grass.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Consumers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: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Consumers are the animals that enjoy the meals made by producers.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There are different types of consumers(Herbivores, Carnivores, and Omnivores).</a:t>
            </a:r>
            <a:endParaRPr b="0" i="0" sz="1400" u="none" cap="none" strike="noStrik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dm8ker_july202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Hemu Sardar</dc:creator>
</cp:coreProperties>
</file>