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7559675" cx="5400675"/>
  <p:notesSz cx="6858000" cy="9144000"/>
  <p:embeddedFontLst>
    <p:embeddedFont>
      <p:font typeface="Black Han Sans"/>
      <p:regular r:id="rId13"/>
    </p:embeddedFont>
    <p:embeddedFont>
      <p:font typeface="Helvetica Neue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36">
          <p15:clr>
            <a:srgbClr val="A4A3A4"/>
          </p15:clr>
        </p15:guide>
        <p15:guide id="2" pos="162">
          <p15:clr>
            <a:srgbClr val="A4A3A4"/>
          </p15:clr>
        </p15:guide>
        <p15:guide id="3" pos="3240">
          <p15:clr>
            <a:srgbClr val="9AA0A6"/>
          </p15:clr>
        </p15:guide>
        <p15:guide id="4" orient="horz" pos="4762">
          <p15:clr>
            <a:srgbClr val="9AA0A6"/>
          </p15:clr>
        </p15:guide>
        <p15:guide id="5" orient="horz" pos="360">
          <p15:clr>
            <a:srgbClr val="9AA0A6"/>
          </p15:clr>
        </p15:guide>
        <p15:guide id="6" orient="horz">
          <p15:clr>
            <a:srgbClr val="9AA0A6"/>
          </p15:clr>
        </p15:guide>
      </p15:sldGuideLst>
    </p:ext>
    <p:ext uri="GoogleSlidesCustomDataVersion2">
      <go:slidesCustomData xmlns:go="http://customooxmlschemas.google.com/" r:id="rId18" roundtripDataSignature="AMtx7mhZVA1MHfq3nPyw/IrGLqK+aJxD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71FCA0-F4BF-4763-A9DF-123F2F25ADE1}">
  <a:tblStyle styleId="{9F71FCA0-F4BF-4763-A9DF-123F2F25AD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36" orient="horz"/>
        <p:guide pos="162"/>
        <p:guide pos="3240"/>
        <p:guide pos="4762" orient="horz"/>
        <p:guide pos="360" orient="horz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BlackHanSans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HelveticaNeueLight-bold.fntdata"/><Relationship Id="rId14" Type="http://schemas.openxmlformats.org/officeDocument/2006/relationships/font" Target="fonts/HelveticaNeueLight-regular.fntdata"/><Relationship Id="rId17" Type="http://schemas.openxmlformats.org/officeDocument/2006/relationships/font" Target="fonts/HelveticaNeueLight-boldItalic.fntdata"/><Relationship Id="rId16" Type="http://schemas.openxmlformats.org/officeDocument/2006/relationships/font" Target="fonts/HelveticaNeue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57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1735231" y="571500"/>
            <a:ext cx="11013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2205038" y="685800"/>
            <a:ext cx="24495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2205038" y="685800"/>
            <a:ext cx="24495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2205038" y="685800"/>
            <a:ext cx="24495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2205038" y="685800"/>
            <a:ext cx="24495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2205038" y="685800"/>
            <a:ext cx="24495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184075" y="6218168"/>
            <a:ext cx="35427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hasCustomPrompt="1" type="title"/>
          </p:nvPr>
        </p:nvSpPr>
        <p:spPr>
          <a:xfrm>
            <a:off x="184075" y="1625801"/>
            <a:ext cx="50319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184075" y="4633192"/>
            <a:ext cx="50319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184080" y="1094388"/>
            <a:ext cx="50319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184075" y="4165643"/>
            <a:ext cx="50319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type="title"/>
          </p:nvPr>
        </p:nvSpPr>
        <p:spPr>
          <a:xfrm>
            <a:off x="184075" y="3161354"/>
            <a:ext cx="50319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184075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2" type="body"/>
          </p:nvPr>
        </p:nvSpPr>
        <p:spPr>
          <a:xfrm>
            <a:off x="2853780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84075" y="816630"/>
            <a:ext cx="16584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84075" y="2042457"/>
            <a:ext cx="16584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289518" y="661638"/>
            <a:ext cx="37605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/>
          <p:nvPr/>
        </p:nvSpPr>
        <p:spPr>
          <a:xfrm>
            <a:off x="2700000" y="-184"/>
            <a:ext cx="27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156791" y="1812541"/>
            <a:ext cx="23889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6"/>
          <p:cNvSpPr txBox="1"/>
          <p:nvPr>
            <p:ph idx="1" type="subTitle"/>
          </p:nvPr>
        </p:nvSpPr>
        <p:spPr>
          <a:xfrm>
            <a:off x="156791" y="4120005"/>
            <a:ext cx="23889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2917028" y="1064257"/>
            <a:ext cx="2265900" cy="54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learner.org/wp-content/interactive/envsci/ecology/ecology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399325" cy="7560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3195" y="7160658"/>
            <a:ext cx="866142" cy="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4074916" y="7413619"/>
            <a:ext cx="16026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959405" y="5323179"/>
            <a:ext cx="2352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Student Handout </a:t>
            </a:r>
            <a:endParaRPr b="0" i="0" sz="25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959405" y="5836651"/>
            <a:ext cx="2352678" cy="631250"/>
          </a:xfrm>
          <a:custGeom>
            <a:rect b="b" l="l" r="r" t="t"/>
            <a:pathLst>
              <a:path extrusionOk="0" h="34646" w="51693">
                <a:moveTo>
                  <a:pt x="9327" y="1"/>
                </a:moveTo>
                <a:cubicBezTo>
                  <a:pt x="5994" y="1"/>
                  <a:pt x="2918" y="34"/>
                  <a:pt x="303" y="123"/>
                </a:cubicBezTo>
                <a:cubicBezTo>
                  <a:pt x="629" y="8893"/>
                  <a:pt x="1" y="25271"/>
                  <a:pt x="303" y="34274"/>
                </a:cubicBezTo>
                <a:cubicBezTo>
                  <a:pt x="2198" y="34542"/>
                  <a:pt x="12483" y="34645"/>
                  <a:pt x="23349" y="34645"/>
                </a:cubicBezTo>
                <a:cubicBezTo>
                  <a:pt x="37022" y="34645"/>
                  <a:pt x="51615" y="34481"/>
                  <a:pt x="51576" y="34274"/>
                </a:cubicBezTo>
                <a:cubicBezTo>
                  <a:pt x="51437" y="32971"/>
                  <a:pt x="51693" y="146"/>
                  <a:pt x="51576" y="123"/>
                </a:cubicBezTo>
                <a:lnTo>
                  <a:pt x="51576" y="123"/>
                </a:lnTo>
                <a:cubicBezTo>
                  <a:pt x="49634" y="290"/>
                  <a:pt x="46516" y="349"/>
                  <a:pt x="42697" y="349"/>
                </a:cubicBezTo>
                <a:cubicBezTo>
                  <a:pt x="33434" y="349"/>
                  <a:pt x="20049" y="1"/>
                  <a:pt x="9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44325" y="110129"/>
            <a:ext cx="4899300" cy="1754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b="0" i="0" sz="2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plants A and B selected as producers.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the questions below.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50693" y="3545584"/>
            <a:ext cx="51885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plant species survived after 100 days of running the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simulation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98751" y="4942939"/>
            <a:ext cx="518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your answer above, why do you think that plant species was able to survive? </a:t>
            </a:r>
            <a:r>
              <a:rPr lang="en-US"/>
              <a:t>(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Hint: Think about </a:t>
            </a:r>
            <a:r>
              <a:rPr lang="en-US"/>
              <a:t>plants that steal resources from other plants)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0" name="Google Shape;70;p2"/>
          <p:cNvGraphicFramePr/>
          <p:nvPr/>
        </p:nvGraphicFramePr>
        <p:xfrm>
          <a:off x="398751" y="20211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{9F71FCA0-F4BF-4763-A9DF-123F2F25ADE1}</a:tableStyleId>
              </a:tblPr>
              <a:tblGrid>
                <a:gridCol w="1314450"/>
                <a:gridCol w="1247775"/>
                <a:gridCol w="120967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Plant 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Plant B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Starting Population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Ending Population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244325" y="110129"/>
            <a:ext cx="4899300" cy="20005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b="0" i="0" sz="2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II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 and B selected are producers.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Herbivore A eats plant 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the questions below.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297508" y="4821042"/>
            <a:ext cx="47929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adding the herbivore A(which eats plant A) helps plant B to survive? Why does this happen?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350692" y="3861342"/>
            <a:ext cx="51885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plant species is the boss here? Explain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50692" y="23723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{9F71FCA0-F4BF-4763-A9DF-123F2F25ADE1}</a:tableStyleId>
              </a:tblPr>
              <a:tblGrid>
                <a:gridCol w="1276500"/>
                <a:gridCol w="1172150"/>
                <a:gridCol w="1172150"/>
                <a:gridCol w="1172150"/>
              </a:tblGrid>
              <a:tr h="29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Plant A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Plant B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Herbivore A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</a:tr>
              <a:tr h="29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Starting Population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</a:tr>
              <a:tr h="29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Ending Population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225" marB="56225" marR="56225" marL="562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244325" y="110129"/>
            <a:ext cx="4899300" cy="15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b="0" i="0" sz="2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III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 and B selected are producers.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Herbivore A eats plant B.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571" y="1618204"/>
            <a:ext cx="2574338" cy="18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244325" y="3868749"/>
            <a:ext cx="51885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key observation? Why did this happen?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>
            <a:off x="244325" y="110129"/>
            <a:ext cx="4899300" cy="3724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b="0" i="0" sz="2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IV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 and B selected are producers.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Herbivore A eats plant 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Omnivore A eats Herbivore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Top Predator eats Omnivore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whether the population of different organisms will increase/decrease.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the simulation, note the actual observation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211271" y="5284521"/>
            <a:ext cx="51885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this ecosystem balanced? Why do you think so?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8" name="Google Shape;98;p5"/>
          <p:cNvGraphicFramePr/>
          <p:nvPr/>
        </p:nvGraphicFramePr>
        <p:xfrm>
          <a:off x="249723" y="3543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{9F71FCA0-F4BF-4763-A9DF-123F2F25ADE1}</a:tableStyleId>
              </a:tblPr>
              <a:tblGrid>
                <a:gridCol w="1620450"/>
                <a:gridCol w="725575"/>
                <a:gridCol w="806200"/>
                <a:gridCol w="806200"/>
                <a:gridCol w="862625"/>
              </a:tblGrid>
              <a:tr h="3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Plant A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Herbivore A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Omnivore A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Top Predator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</a:tr>
              <a:tr h="46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Prediction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</a:tr>
              <a:tr h="28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Simulation 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</a:tr>
              <a:tr h="28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Simulation 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075" marB="56075" marR="56075" marL="5607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/>
        </p:nvSpPr>
        <p:spPr>
          <a:xfrm>
            <a:off x="244325" y="110129"/>
            <a:ext cx="4899300" cy="22467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b="0" i="0" sz="2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types of ecosystems will have different food chains. Below are some organisms found in the ocean.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draw a food chain using these organism.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325" y="5893210"/>
            <a:ext cx="849585" cy="84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522395" y="5893210"/>
            <a:ext cx="845832" cy="84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96712" y="5911458"/>
            <a:ext cx="809336" cy="80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8669" y="5998432"/>
            <a:ext cx="704113" cy="70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353291" y="6714317"/>
            <a:ext cx="7406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1268718" y="6714317"/>
            <a:ext cx="10127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Seaweed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3888669" y="6714317"/>
            <a:ext cx="939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Shrimp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2456303" y="6714317"/>
            <a:ext cx="12575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Fish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Hemu Sardar</dc:creator>
</cp:coreProperties>
</file>