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ssistant"/>
      <p:regular r:id="rId21"/>
      <p:bold r:id="rId22"/>
    </p:embeddedFont>
    <p:embeddedFont>
      <p:font typeface="Tahoma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ssistant-bold.fntdata"/><Relationship Id="rId21" Type="http://schemas.openxmlformats.org/officeDocument/2006/relationships/font" Target="fonts/Assistant-regular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adc07249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adc07249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90fd25182_0_374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2990fd25182_0_374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90fd25182_0_494:notes"/>
          <p:cNvSpPr/>
          <p:nvPr>
            <p:ph idx="2" type="sldImg"/>
          </p:nvPr>
        </p:nvSpPr>
        <p:spPr>
          <a:xfrm>
            <a:off x="381300" y="685800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2990fd25182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90fd25182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90fd25182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90fd25182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990fd25182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90fd25182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990fd25182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90fd25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90fd25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b7ced63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9b7ced63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ae77fdc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ae77fdc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90fd2518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90fd2518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90fd25182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90fd25182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90fd25182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90fd25182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90fd2518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90fd2518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90fd25182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90fd25182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9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46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7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46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9" name="Google Shape;6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5" name="Google Shape;85;p17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86" name="Google Shape;86;p17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7" name="Google Shape;87;p17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8" name="Google Shape;98;p18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99" name="Google Shape;9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4" name="Google Shape;104;p18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5" name="Google Shape;105;p18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6" name="Google Shape;106;p18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5" name="Google Shape;11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21" name="Google Shape;1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4" name="Google Shape;12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5" name="Google Shape;12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423925" y="680415"/>
            <a:ext cx="82962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 1">
  <p:cSld name="CUSTOM_4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4" cy="2943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7" name="Google Shape;1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8" name="Google Shape;1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9" name="Google Shape;13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0" name="Google Shape;14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1" name="Google Shape;14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143" name="Google Shape;143;p23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144" name="Google Shape;144;p23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145" name="Google Shape;145;p23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35.png"/><Relationship Id="rId6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utodraw.com/" TargetMode="External"/><Relationship Id="rId4" Type="http://schemas.openxmlformats.org/officeDocument/2006/relationships/hyperlink" Target="https://teachablemachine.withgoogle.com/train" TargetMode="External"/><Relationship Id="rId5" Type="http://schemas.openxmlformats.org/officeDocument/2006/relationships/hyperlink" Target="https://www.youtube.com/watch?v=VwRbvVrUXTc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achablemachine.withgoogle.com/trai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Moon Magic </a:t>
            </a:r>
            <a:endParaRPr/>
          </a:p>
        </p:txBody>
      </p:sp>
      <p:sp>
        <p:nvSpPr>
          <p:cNvPr id="159" name="Google Shape;159;p24"/>
          <p:cNvSpPr txBox="1"/>
          <p:nvPr>
            <p:ph idx="1" type="subTitle"/>
          </p:nvPr>
        </p:nvSpPr>
        <p:spPr>
          <a:xfrm>
            <a:off x="4665275" y="1656125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 minutes </a:t>
            </a:r>
            <a:endParaRPr/>
          </a:p>
        </p:txBody>
      </p:sp>
      <p:pic>
        <p:nvPicPr>
          <p:cNvPr id="160" name="Google Shape;160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75" r="16675" t="0"/>
          <a:stretch/>
        </p:blipFill>
        <p:spPr>
          <a:xfrm>
            <a:off x="666750" y="671525"/>
            <a:ext cx="3490800" cy="34908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33"/>
          <p:cNvGrpSpPr/>
          <p:nvPr/>
        </p:nvGrpSpPr>
        <p:grpSpPr>
          <a:xfrm>
            <a:off x="0" y="2404435"/>
            <a:ext cx="9144000" cy="2737530"/>
            <a:chOff x="0" y="2404435"/>
            <a:chExt cx="9144000" cy="2737530"/>
          </a:xfrm>
        </p:grpSpPr>
        <p:pic>
          <p:nvPicPr>
            <p:cNvPr id="227" name="Google Shape;227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404435"/>
              <a:ext cx="9144000" cy="2737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96912" y="4258055"/>
              <a:ext cx="1466088" cy="3474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215" y="1690116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5556" y="638555"/>
            <a:ext cx="1228344" cy="12283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7382002" y="4693716"/>
            <a:ext cx="13539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33"/>
          <p:cNvSpPr txBox="1"/>
          <p:nvPr>
            <p:ph type="title"/>
          </p:nvPr>
        </p:nvSpPr>
        <p:spPr>
          <a:xfrm>
            <a:off x="755091" y="775461"/>
            <a:ext cx="2764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Let’s Team Up!</a:t>
            </a:r>
            <a:endParaRPr sz="3000"/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655" y="1552955"/>
            <a:ext cx="3012947" cy="301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9" name="Google Shape;239;p34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0" name="Google Shape;240;p34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1" name="Google Shape;241;p34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2" name="Google Shape;242;p34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100"/>
              <a:t>Help your members stick to the task. Monitor what they are doing.</a:t>
            </a:r>
            <a:endParaRPr b="1" sz="1100"/>
          </a:p>
        </p:txBody>
      </p:sp>
      <p:sp>
        <p:nvSpPr>
          <p:cNvPr id="243" name="Google Shape;243;p34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Project Manager</a:t>
            </a:r>
            <a:endParaRPr/>
          </a:p>
        </p:txBody>
      </p:sp>
      <p:sp>
        <p:nvSpPr>
          <p:cNvPr id="244" name="Google Shape;244;p34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64465" rtl="0" algn="l">
              <a:lnSpc>
                <a:spcPct val="135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 sz="1110"/>
              <a:t>Collect materials and tools  from the teacher. Ensure team members are using them properly.  Return when you are done!</a:t>
            </a:r>
            <a:endParaRPr b="1" sz="1110"/>
          </a:p>
        </p:txBody>
      </p:sp>
      <p:sp>
        <p:nvSpPr>
          <p:cNvPr id="245" name="Google Shape;245;p34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246" name="Google Shape;246;p34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/>
              <a:t>Keep track of time and help your teammates stick to the time limit.  </a:t>
            </a:r>
            <a:endParaRPr b="1"/>
          </a:p>
        </p:txBody>
      </p:sp>
      <p:sp>
        <p:nvSpPr>
          <p:cNvPr id="247" name="Google Shape;247;p34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Time Keeper</a:t>
            </a:r>
            <a:endParaRPr/>
          </a:p>
        </p:txBody>
      </p:sp>
      <p:sp>
        <p:nvSpPr>
          <p:cNvPr id="248" name="Google Shape;248;p34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/>
              <a:t>Share your creation with the classmates and note down the feedback received. </a:t>
            </a:r>
            <a:endParaRPr b="1"/>
          </a:p>
        </p:txBody>
      </p:sp>
      <p:sp>
        <p:nvSpPr>
          <p:cNvPr id="249" name="Google Shape;249;p34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Presenters</a:t>
            </a:r>
            <a:endParaRPr/>
          </a:p>
        </p:txBody>
      </p:sp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641" y="840358"/>
            <a:ext cx="1467358" cy="14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059" y="824738"/>
            <a:ext cx="1482978" cy="14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4838" y="823467"/>
            <a:ext cx="1483106" cy="148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7234" y="840486"/>
            <a:ext cx="1467357" cy="146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2049825" y="263975"/>
            <a:ext cx="4057500" cy="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/>
              <a:t>Lunar Lens </a:t>
            </a:r>
            <a:br>
              <a:rPr lang="en" sz="2300"/>
            </a:br>
            <a:r>
              <a:rPr b="0" lang="en" sz="1966"/>
              <a:t>(25 Minutes)</a:t>
            </a:r>
            <a:br>
              <a:rPr b="0" lang="en" sz="1744"/>
            </a:br>
            <a:endParaRPr b="0" sz="1744"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415775" y="1180025"/>
            <a:ext cx="7071900" cy="32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Now that you have trained the machine, it is time to test it. 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dk1"/>
                </a:solidFill>
              </a:rPr>
              <a:t>Task 2</a:t>
            </a:r>
            <a:r>
              <a:rPr lang="en" sz="1950">
                <a:solidFill>
                  <a:schemeClr val="dk1"/>
                </a:solidFill>
              </a:rPr>
              <a:t> 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Take help from </a:t>
            </a:r>
            <a:r>
              <a:rPr lang="en" sz="1950" u="sng">
                <a:solidFill>
                  <a:schemeClr val="hlink"/>
                </a:solidFill>
                <a:hlinkClick r:id="rId3"/>
              </a:rPr>
              <a:t>Google Autodraw </a:t>
            </a:r>
            <a:r>
              <a:rPr lang="en" sz="1950">
                <a:solidFill>
                  <a:schemeClr val="dk1"/>
                </a:solidFill>
              </a:rPr>
              <a:t>to draw the 3 phases of the moon you chose.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Save each image.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Upload the image to </a:t>
            </a:r>
            <a:r>
              <a:rPr lang="en" sz="1950" u="sng">
                <a:solidFill>
                  <a:schemeClr val="hlink"/>
                </a:solidFill>
                <a:hlinkClick r:id="rId4"/>
              </a:rPr>
              <a:t>Google Teachable Machines </a:t>
            </a:r>
            <a:r>
              <a:rPr lang="en" sz="1950">
                <a:solidFill>
                  <a:schemeClr val="dk1"/>
                </a:solidFill>
              </a:rPr>
              <a:t>to test whether the machine is accurately identifying moon phases.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Watch </a:t>
            </a:r>
            <a:r>
              <a:rPr lang="en" sz="1950" u="sng">
                <a:solidFill>
                  <a:schemeClr val="hlink"/>
                </a:solidFill>
                <a:hlinkClick r:id="rId5"/>
              </a:rPr>
              <a:t>this video</a:t>
            </a:r>
            <a:r>
              <a:rPr lang="en" sz="1950">
                <a:solidFill>
                  <a:schemeClr val="dk1"/>
                </a:solidFill>
              </a:rPr>
              <a:t> </a:t>
            </a:r>
            <a:r>
              <a:rPr lang="en" sz="1950">
                <a:solidFill>
                  <a:schemeClr val="dk1"/>
                </a:solidFill>
              </a:rPr>
              <a:t>to learn how to use Google Autodraw.  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 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/>
              <a:t>  </a:t>
            </a:r>
            <a:endParaRPr b="1" sz="15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2049825" y="469175"/>
            <a:ext cx="4057500" cy="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/>
              <a:t>Let’s Reflect!</a:t>
            </a:r>
            <a:br>
              <a:rPr b="0" lang="en" sz="1744"/>
            </a:br>
            <a:endParaRPr b="0" sz="1744"/>
          </a:p>
        </p:txBody>
      </p:sp>
      <p:sp>
        <p:nvSpPr>
          <p:cNvPr id="265" name="Google Shape;265;p36"/>
          <p:cNvSpPr txBox="1"/>
          <p:nvPr>
            <p:ph idx="1" type="body"/>
          </p:nvPr>
        </p:nvSpPr>
        <p:spPr>
          <a:xfrm>
            <a:off x="370850" y="1295000"/>
            <a:ext cx="7075500" cy="31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Did the machine accurately recognize the moon phases?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If you used waxing and waning crescent/gibbous as phases, how accurately could the machine differentiate between the two?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In real life, how do you think humans differentiate between waxing and waning gibbous and waxing and waning crescent?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What do you think are some areas of improvement within the project?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What did you find exciting about the different moon phases?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/>
              <a:t>  </a:t>
            </a:r>
            <a:endParaRPr b="1" sz="15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311700" y="1637100"/>
            <a:ext cx="85206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003"/>
              <a:buNone/>
            </a:pPr>
            <a:r>
              <a:rPr lang="en" sz="4566"/>
              <a:t>Thank you! </a:t>
            </a:r>
            <a:endParaRPr sz="4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5"/>
              <a:buNone/>
            </a:pPr>
            <a:r>
              <a:t/>
            </a:r>
            <a:endParaRPr b="0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5"/>
              <a:buNone/>
            </a:pPr>
            <a:r>
              <a:t/>
            </a:r>
            <a:endParaRPr b="0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2"/>
              <a:buNone/>
            </a:pPr>
            <a:r>
              <a:t/>
            </a:r>
            <a:endParaRPr b="0" sz="1977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2"/>
              <a:buNone/>
            </a:pPr>
            <a:r>
              <a:t/>
            </a:r>
            <a:endParaRPr b="0" sz="1977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2"/>
              <a:buNone/>
            </a:pPr>
            <a:r>
              <a:rPr b="0" lang="en" sz="1977">
                <a:latin typeface="Tahoma"/>
                <a:ea typeface="Tahoma"/>
                <a:cs typeface="Tahoma"/>
                <a:sym typeface="Tahoma"/>
              </a:rPr>
              <a:t>edm8ker is a fully owned brand of </a:t>
            </a:r>
            <a:r>
              <a:rPr lang="en" sz="1977">
                <a:latin typeface="Trebuchet MS"/>
                <a:ea typeface="Trebuchet MS"/>
                <a:cs typeface="Trebuchet MS"/>
                <a:sym typeface="Trebuchet MS"/>
              </a:rPr>
              <a:t>Makedemy Pte Ltd</a:t>
            </a:r>
            <a:endParaRPr b="0" sz="197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ct val="168602"/>
              <a:buFont typeface="Arial"/>
              <a:buNone/>
            </a:pPr>
            <a:r>
              <a:rPr b="0" lang="en" sz="1977">
                <a:latin typeface="Tahoma"/>
                <a:ea typeface="Tahoma"/>
                <a:cs typeface="Tahoma"/>
                <a:sym typeface="Tahoma"/>
              </a:rPr>
              <a:t>A member of the SL2 group of social enterprises.</a:t>
            </a:r>
            <a:endParaRPr b="0" sz="197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Objectives </a:t>
            </a:r>
            <a:endParaRPr b="1" sz="2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Recognize and label the moon phases.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Explain the reasons behind the occurrence of different moon phases.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Train a machine to recognize the differences between moon phases.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Evaluate the </a:t>
            </a:r>
            <a:r>
              <a:rPr lang="en" sz="2100">
                <a:solidFill>
                  <a:schemeClr val="dk1"/>
                </a:solidFill>
              </a:rPr>
              <a:t>capabilities</a:t>
            </a:r>
            <a:r>
              <a:rPr lang="en" sz="2100">
                <a:solidFill>
                  <a:schemeClr val="dk1"/>
                </a:solidFill>
              </a:rPr>
              <a:t> and limitations of machines.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582873" y="427475"/>
            <a:ext cx="3530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Ground Rules</a:t>
            </a:r>
            <a:endParaRPr b="1" i="0" sz="3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12" y="1900183"/>
            <a:ext cx="1409700" cy="100674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363118" y="3155594"/>
            <a:ext cx="17469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 respectful of one  another. Listen to  your teammates.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6564" y="1539406"/>
            <a:ext cx="1048560" cy="152552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2576576" y="3156813"/>
            <a:ext cx="170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Raise your hands if  you have anything  to share.</a:t>
            </a:r>
            <a:endParaRPr b="0" i="0" sz="1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4875" y="1590161"/>
            <a:ext cx="1423162" cy="14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4794884" y="3143031"/>
            <a:ext cx="15258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Listen attentively  and follow  instructions.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9513" y="1664097"/>
            <a:ext cx="1479169" cy="147891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7012940" y="3143031"/>
            <a:ext cx="1572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Complete tasks in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given time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517425" y="2188604"/>
            <a:ext cx="7825500" cy="11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Ever wondered why we observe different shapes and appearances of the moon throughout the month?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3089250" y="1994588"/>
            <a:ext cx="5909700" cy="22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5"/>
              <a:buChar char="●"/>
            </a:pPr>
            <a:r>
              <a:rPr lang="en" sz="1495">
                <a:solidFill>
                  <a:schemeClr val="dk1"/>
                </a:solidFill>
              </a:rPr>
              <a:t>The lunar phases are caused by the changing positions of the Moon, the Earth, and the Sun. </a:t>
            </a:r>
            <a:endParaRPr sz="1495">
              <a:solidFill>
                <a:schemeClr val="dk1"/>
              </a:solidFill>
            </a:endParaRPr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5"/>
              <a:buChar char="●"/>
            </a:pPr>
            <a:r>
              <a:rPr lang="en" sz="1495">
                <a:solidFill>
                  <a:schemeClr val="dk1"/>
                </a:solidFill>
              </a:rPr>
              <a:t>As the moon orbits the Earth, different parts of its surface are illuminated by the sun. </a:t>
            </a:r>
            <a:endParaRPr sz="1495">
              <a:solidFill>
                <a:schemeClr val="dk1"/>
              </a:solidFill>
            </a:endParaRPr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5"/>
              <a:buChar char="●"/>
            </a:pPr>
            <a:r>
              <a:rPr lang="en" sz="1495">
                <a:solidFill>
                  <a:schemeClr val="dk1"/>
                </a:solidFill>
              </a:rPr>
              <a:t>The changing positions of the Earth, Moon, and Sun cause different amounts of sunlight to be visible from the Earth, leading to the various phases.</a:t>
            </a:r>
            <a:endParaRPr sz="1727">
              <a:solidFill>
                <a:schemeClr val="dk1"/>
              </a:solidFill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b="7163" l="0" r="0" t="3741"/>
          <a:stretch/>
        </p:blipFill>
        <p:spPr>
          <a:xfrm>
            <a:off x="86050" y="1843300"/>
            <a:ext cx="2856617" cy="25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2823200" y="954325"/>
            <a:ext cx="3657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Assistant"/>
                <a:ea typeface="Assistant"/>
                <a:cs typeface="Assistant"/>
                <a:sym typeface="Assistant"/>
              </a:rPr>
              <a:t>Lunar Phases</a:t>
            </a:r>
            <a:endParaRPr b="1" sz="34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675" y="1071825"/>
            <a:ext cx="57150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197700" y="1501300"/>
            <a:ext cx="4750500" cy="34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5"/>
              <a:buChar char="●"/>
            </a:pPr>
            <a:r>
              <a:rPr lang="en" sz="1495">
                <a:solidFill>
                  <a:schemeClr val="dk1"/>
                </a:solidFill>
              </a:rPr>
              <a:t>A lunar eclipse happens during a full moon when the Earth gets between the Sun and the Moon. This makes the Earth's shadow fall on the Moon.</a:t>
            </a:r>
            <a:endParaRPr sz="1495">
              <a:solidFill>
                <a:schemeClr val="dk1"/>
              </a:solidFill>
            </a:endParaRPr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5"/>
              <a:buChar char="●"/>
            </a:pPr>
            <a:r>
              <a:rPr lang="en" sz="1495">
                <a:solidFill>
                  <a:schemeClr val="dk1"/>
                </a:solidFill>
              </a:rPr>
              <a:t>For this to occur, the Sun, Earth, and Moon need to be in a straight line.</a:t>
            </a:r>
            <a:endParaRPr sz="1495">
              <a:solidFill>
                <a:schemeClr val="dk1"/>
              </a:solidFill>
            </a:endParaRPr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5"/>
              <a:buChar char="●"/>
            </a:pPr>
            <a:r>
              <a:rPr lang="en" sz="1495">
                <a:solidFill>
                  <a:schemeClr val="dk1"/>
                </a:solidFill>
              </a:rPr>
              <a:t>N</a:t>
            </a:r>
            <a:r>
              <a:rPr lang="en" sz="1495">
                <a:solidFill>
                  <a:schemeClr val="dk1"/>
                </a:solidFill>
              </a:rPr>
              <a:t>ot every full moon results in a lunar eclipse because the orbital planes of the Earth and the Moon are not perfectly aligned all the time. </a:t>
            </a:r>
            <a:endParaRPr sz="1495">
              <a:solidFill>
                <a:schemeClr val="dk1"/>
              </a:solidFill>
            </a:endParaRPr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5"/>
              <a:buChar char="●"/>
            </a:pPr>
            <a:r>
              <a:rPr lang="en" sz="1495">
                <a:solidFill>
                  <a:schemeClr val="dk1"/>
                </a:solidFill>
              </a:rPr>
              <a:t>The occurrence of lunar eclipses is predictable and can be calculated based on the positions and orbits of the Earth and the Moon.</a:t>
            </a:r>
            <a:r>
              <a:rPr lang="en" sz="1495">
                <a:solidFill>
                  <a:schemeClr val="dk1"/>
                </a:solidFill>
              </a:rPr>
              <a:t> </a:t>
            </a:r>
            <a:endParaRPr sz="1727">
              <a:solidFill>
                <a:schemeClr val="dk1"/>
              </a:solidFill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950" y="1924350"/>
            <a:ext cx="3731025" cy="20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2049825" y="263975"/>
            <a:ext cx="4057500" cy="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/>
              <a:t>Lunar Lens </a:t>
            </a:r>
            <a:br>
              <a:rPr lang="en" sz="2300"/>
            </a:br>
            <a:r>
              <a:rPr b="0" lang="en" sz="1966"/>
              <a:t>(25 Minutes)</a:t>
            </a:r>
            <a:br>
              <a:rPr b="0" lang="en" sz="1744"/>
            </a:br>
            <a:endParaRPr b="0" sz="1744"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402450" y="1086750"/>
            <a:ext cx="7071900" cy="3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Now that you have an idea about the phases of moon, let’s train a machine to recognize them. 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dk1"/>
                </a:solidFill>
              </a:rPr>
              <a:t>Task 1</a:t>
            </a:r>
            <a:r>
              <a:rPr lang="en" sz="1950">
                <a:solidFill>
                  <a:schemeClr val="dk1"/>
                </a:solidFill>
              </a:rPr>
              <a:t> 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Form groups of 4. 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Go to </a:t>
            </a:r>
            <a:r>
              <a:rPr lang="en" sz="1950" u="sng">
                <a:solidFill>
                  <a:schemeClr val="hlink"/>
                </a:solidFill>
                <a:hlinkClick r:id="rId3"/>
              </a:rPr>
              <a:t>Google Teachable Machines </a:t>
            </a:r>
            <a:r>
              <a:rPr lang="en" sz="1950">
                <a:solidFill>
                  <a:schemeClr val="dk1"/>
                </a:solidFill>
              </a:rPr>
              <a:t>to train the machine to</a:t>
            </a:r>
            <a:r>
              <a:rPr lang="en" sz="1950">
                <a:solidFill>
                  <a:schemeClr val="dk1"/>
                </a:solidFill>
              </a:rPr>
              <a:t> identify any 3 phases of the moon.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You can download the images to train your machine from the worksheet provided to you.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Let your teacher guide you on how to use Google Teachable Machine.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/>
              <a:t>  </a:t>
            </a:r>
            <a:endParaRPr b="1" sz="15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2049825" y="263975"/>
            <a:ext cx="4057500" cy="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/>
              <a:t>Interface </a:t>
            </a:r>
            <a:br>
              <a:rPr b="0" lang="en" sz="1744"/>
            </a:br>
            <a:endParaRPr b="0" sz="1744"/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0" r="0" t="10714"/>
          <a:stretch/>
        </p:blipFill>
        <p:spPr>
          <a:xfrm>
            <a:off x="365600" y="1274775"/>
            <a:ext cx="6842702" cy="3436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1856625" y="2154225"/>
            <a:ext cx="1465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Upload images here</a:t>
            </a:r>
            <a:endParaRPr sz="1200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1136925" y="2318550"/>
            <a:ext cx="719700" cy="506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710675" y="1834425"/>
            <a:ext cx="612900" cy="25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1483525" y="1781125"/>
            <a:ext cx="1758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Change class name here</a:t>
            </a:r>
            <a:endParaRPr sz="1200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2789400" y="4099700"/>
            <a:ext cx="239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Add a new class here </a:t>
            </a:r>
            <a:endParaRPr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1750025" y="4113025"/>
            <a:ext cx="932700" cy="37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4148550" y="2527325"/>
            <a:ext cx="1039500" cy="506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3847950" y="2087625"/>
            <a:ext cx="1758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Train the model here </a:t>
            </a:r>
            <a:endParaRPr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