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5400675" cy="7559675"/>
  <p:notesSz cx="6858000" cy="9144000"/>
  <p:embeddedFontLst>
    <p:embeddedFont>
      <p:font typeface="Black Han Sans" panose="020B0604020202020204" charset="-127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 Neue Light" panose="020B0604020202020204" charset="0"/>
      <p:regular r:id="rId14"/>
      <p:bold r:id="rId15"/>
      <p:italic r:id="rId16"/>
      <p:boldItalic r:id="rId17"/>
    </p:embeddedFont>
    <p:embeddedFont>
      <p:font typeface="Impact" panose="020B0806030902050204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36">
          <p15:clr>
            <a:srgbClr val="A4A3A4"/>
          </p15:clr>
        </p15:guide>
        <p15:guide id="2" pos="162">
          <p15:clr>
            <a:srgbClr val="A4A3A4"/>
          </p15:clr>
        </p15:guide>
        <p15:guide id="3" pos="3240">
          <p15:clr>
            <a:srgbClr val="9AA0A6"/>
          </p15:clr>
        </p15:guide>
        <p15:guide id="4" orient="horz" pos="4762">
          <p15:clr>
            <a:srgbClr val="9AA0A6"/>
          </p15:clr>
        </p15:guide>
        <p15:guide id="5" orient="horz" pos="360">
          <p15:clr>
            <a:srgbClr val="9AA0A6"/>
          </p15:clr>
        </p15:guide>
        <p15:guide id="6" orient="horz">
          <p15:clr>
            <a:srgbClr val="9AA0A6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ZVA1MHfq3nPyw/IrGLqK+aJxD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71FCA0-F4BF-4763-A9DF-123F2F25ADE1}">
  <a:tblStyle styleId="{9F71FCA0-F4BF-4763-A9DF-123F2F25ADE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606" y="58"/>
      </p:cViewPr>
      <p:guideLst>
        <p:guide orient="horz" pos="4436"/>
        <p:guide pos="162"/>
        <p:guide pos="3240"/>
        <p:guide orient="horz" pos="4762"/>
        <p:guide orient="horz" pos="36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8:36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1 335 24575,'0'-1'0,"0"0"0,0 0 0,1 0 0,-1 0 0,0 1 0,1-1 0,-1 0 0,0 0 0,1 1 0,0-1 0,-1 0 0,1 0 0,-1 1 0,1-1 0,0 1 0,-1-1 0,1 1 0,0-1 0,-1 1 0,1-1 0,0 1 0,0-1 0,0 1 0,0 0 0,-1 0 0,1-1 0,0 1 0,0 0 0,0 0 0,0 0 0,1 0 0,30-1 0,-32 1 0,10 2 0,0 0 0,-1 0 0,1 1 0,-1 0 0,1 1 0,-1 0 0,-1 0 0,1 1 0,0 0 0,10 9 0,-7-6 0,0 0 0,1-1 0,19 8 0,-27-13 0,0 0 0,0-1 0,0 0 0,0 0 0,1 0 0,-1-1 0,0 0 0,0 0 0,1 0 0,-1-1 0,0 1 0,0-1 0,8-3 0,-1 0 0,0-1 0,-1-1 0,1 1 0,-1-2 0,-1 0 0,13-10 0,57-56 0,-54 47 0,36-27 0,-16 22 0,73-37 0,-18 12 0,-46 24-1365,-32 17-5461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5:49.2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24575,'0'5'0,"0"7"0,0 5 0,0 11 0,0 21 0,0 6 0,0 5 0,0 2 0,0-5 0,0-2 0,0-5 0,0-1 0,0-4 0,0 0 0,0-7-8191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6:11.8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1595 2 24575,'-6'1'0,"-1"0"0,0 0 0,1 1 0,0-1 0,-1 2 0,1-1 0,0 1 0,0 0 0,0 0 0,0 0 0,0 1 0,-9 8 0,-68 68 0,40-36 0,-114 91 0,83-74 0,2 3 0,-84 97 0,41-17 0,-1 2 0,-188 184 0,180-220 1,-99 100-1367,186-168-5460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6:12.9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24575,'15'15'0,"10"15"0,16 8 0,11 12 0,1-3 0,-3-3 0,1 0 0,-5-2 0,1 1 0,2 4 0,3 4 0,-2-6 0,-5-2 0,-5-2 0,-4-9 0,-9-4 0,-3-3 0,-6-5-8191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7:01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365 0 24575,'-5'10'0,"-17"14"0,-14 6 0,-7 5 0,0 1 0,2-6 0,-3 2 0,-3 1 0,1-6 0,8-7-8191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7:02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24575,'5'0'0,"2"5"0,4 6 0,1 12 0,-2 7 0,2 3 0,10-4 0,5-6 0,9-8 0,3-6 0,10-5 0,1-8 0,-2-3 0,1-1 0,-9 1-8191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7:03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 24575,'6'0'0,"10"10"0,9 3 0,15 5 0,6-1 0,-1 7 0,3-1 0,-7-9 0,-1-17 0,-6-19 0,-10-9 0,2-11 0,-4 3-8191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7:05.1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24575,'10'10'0,"9"4"0,15 4 0,8-1 0,1 6 0,9 5 0,0 3 0,-3-5 0,-10 0 0,-2-6 0,-3-6 0,4-5 0,10-5 0,-2-12 0,-6-16 0,-8-8 0,-5-3 0,-7 3-8191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7:06.7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24575,'0'4'0,"1"0"0,0-1 0,0 1 0,0-1 0,0 1 0,0-1 0,1 1 0,0-1 0,0 0 0,0 0 0,0 0 0,0 0 0,0 0 0,5 4 0,44 37 0,-41-36 0,13 10 0,0 0 0,-2 1 0,0 1 0,-1 1 0,-2 1 0,24 35 0,-31-36 0,15 22 0,-25-40 0,1-1 0,0 0 0,0 0 0,0 0 0,0 0 0,0 0 0,0 0 0,0 0 0,1-1 0,-1 1 0,1-1 0,-1 1 0,5 0 0,-5-1 0,0-1 0,-1 0 0,1 0 0,-1 0 0,1-1 0,0 1 0,-1 0 0,1-1 0,-1 1 0,1-1 0,-1 1 0,1-1 0,-1 0 0,1 1 0,-1-1 0,0 0 0,1 0 0,-1 0 0,0 0 0,0 0 0,1 0 0,-1-1 0,0 1 0,0 0 0,-1 0 0,1-1 0,0 1 0,0-1 0,-1 1 0,1-1 0,0 1 0,0-4 0,2-5 0,0 0 0,0-1 0,2-17 0,-1-18-1365,-2 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8:38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0 788 24575,'11'13'0,"-1"0"0,0 1 0,-1 0 0,-1 1 0,0-1 0,-1 2 0,-1-1 0,8 25 0,-3-8 0,-10-29 0,0 0 0,0 0 0,0 0 0,1 0 0,-1-1 0,1 1 0,-1 0 0,1-1 0,0 1 0,0-1 0,0 0 0,1 0 0,-1 1 0,0-2 0,1 1 0,0 0 0,-1 0 0,1-1 0,0 1 0,0-1 0,-1 0 0,1 0 0,0 0 0,0 0 0,1-1 0,-1 1 0,0-1 0,0 0 0,0 0 0,0 0 0,0 0 0,0 0 0,0-1 0,0 1 0,0-1 0,0 0 0,0 0 0,6-3 0,2-1 0,0 0 0,0-1 0,0 0 0,-1-1 0,0 0 0,0 0 0,-1-1 0,16-17 0,-11 7 0,-1-1 0,-1-1 0,-1 0 0,18-42 0,-15 30 0,21-34 0,1 11 0,2 2 0,49-50 0,99-90 0,-155 162 0,12-14-273,3 2 0,2 3 0,1 1 0,77-45 0,-90 65-6553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8:39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1 600 24575,'50'1'0,"-12"0"0,41-5 0,-66 3 0,-1-1 0,0 0 0,0-1 0,0-1 0,0 0 0,-1 0 0,16-10 0,-2-1 0,-2-1 0,0-1 0,34-33 0,56-69 0,-59 59 0,185-190-1365,-204 213-5461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8:43.7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0 456 24575,'2'0'0,"0"0"0,1 1 0,-1 0 0,0-1 0,0 1 0,0 0 0,0 0 0,0 0 0,-1 0 0,1 0 0,0 0 0,0 1 0,-1-1 0,1 0 0,0 1 0,-1 0 0,0-1 0,3 4 0,19 35 0,-23-39 0,20 48 0,-14-34 0,-1 0 0,2 0 0,0-1 0,0 0 0,13 17 0,-17-29 0,-1 1 0,1 0 0,-1 0 0,1-1 0,0 1 0,0-1 0,0 0 0,1 0 0,-1 0 0,0-1 0,1 1 0,-1-1 0,1 1 0,0-1 0,-1 0 0,1-1 0,0 1 0,-1-1 0,1 1 0,0-1 0,0 0 0,0-1 0,-1 1 0,1-1 0,0 1 0,-1-1 0,6-2 0,-1 0 0,0 0 0,0-1 0,0 0 0,0-1 0,-1 1 0,0-1 0,10-9 0,47-49 0,-32 29 0,107-114 0,22-21 0,-123 133 0,1 2 0,65-43 0,23-2-1365,-98 61-5461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8:45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0 404 24575,'4'0'0,"0"1"0,0-1 0,0 1 0,-1-1 0,1 1 0,0 0 0,-1 1 0,1-1 0,0 0 0,-1 1 0,0 0 0,1 0 0,4 4 0,1 2 0,0 0 0,15 20 0,-17-19 0,0-1 0,1 0 0,0 0 0,11 9 0,-12-13 0,-1 0 0,1 0 0,0-1 0,0 0 0,0 0 0,1 0 0,-1-1 0,0 0 0,1-1 0,0 1 0,-1-1 0,1-1 0,0 0 0,-1 0 0,1 0 0,0-1 0,-1 0 0,1-1 0,0 0 0,-1 0 0,0 0 0,11-5 0,9-7 0,0-2 0,-1 0 0,-1-2 0,32-27 0,4-3 0,76-50-455,5 7 0,164-80 0,-273 155-6371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8:47.5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0 472 24575,'3'1'0,"-1"-1"0,1 1 0,-1-1 0,1 1 0,-1 0 0,0 0 0,1 1 0,-1-1 0,0 0 0,0 1 0,0-1 0,3 3 0,15 9 0,-12-9 0,0-1 0,1 0 0,-1 0 0,1-1 0,-1 0 0,1-1 0,0 0 0,0 0 0,0-1 0,0 0 0,-1 0 0,1-1 0,0-1 0,0 1 0,-1-1 0,9-3 0,2-3 0,0-1 0,-1 0 0,-1-1 0,1-1 0,-2-1 0,16-13 0,375-292 0,-384 301-195,0 1 0,1 1 0,1 1 0,0 1 0,0 2 0,29-9 0,-16 9-6631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8:48.6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0 370 24575,'1'7'0,"-1"1"0,1-1 0,1 1 0,-1-1 0,1 1 0,1-1 0,0 0 0,-1 0 0,2 0 0,-1 0 0,1-1 0,0 1 0,1-1 0,-1 0 0,1 0 0,1 0 0,6 5 0,-7-6 0,0-1 0,1 0 0,-1 0 0,1-1 0,0 0 0,-1 0 0,1 0 0,1 0 0,-1-1 0,0 0 0,1-1 0,-1 1 0,1-1 0,-1-1 0,1 1 0,0-1 0,-1 0 0,1 0 0,-1-1 0,8-1 0,-3-2 0,-1 1 0,0-1 0,0-1 0,0 0 0,-1 0 0,1-1 0,-1 0 0,0-1 0,-1 0 0,0 0 0,9-11 0,8-11 0,40-61 0,-24 31 0,-41 58 0,15-21 0,1 1 0,1 0 0,1 1 0,0 1 0,2 0 0,35-25 0,1 13 29,-41 24-308,0-1 0,-1-1 1,0 0-1,19-15 0,-9-2-6547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8:49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1 287 24575,'1'0'0,"1"0"0,0 1 0,0 0 0,0-1 0,-1 1 0,1 0 0,0 0 0,-1 0 0,1 0 0,-1 0 0,1 0 0,-1 1 0,0-1 0,1 0 0,1 3 0,21 28 0,-17-22 0,8 12 0,-8-11 0,0-1 0,0-1 0,12 13 0,-16-20 0,-1 1 0,1-1 0,-1 0 0,1 0 0,0-1 0,0 1 0,0-1 0,0 1 0,0-1 0,0 0 0,0 0 0,0 0 0,0 0 0,0-1 0,1 1 0,-1-1 0,5 0 0,5-3 0,-1 0 0,0-1 0,-1 0 0,1-1 0,-1 0 0,1-1 0,-2 0 0,1-1 0,10-8 0,-2 2 0,90-69 0,-15 8 0,120-96-1365,-162 124-5461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12:18:51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1 535 24575,'4'3'0,"0"0"0,0 0 0,0 1 0,0 0 0,-1 0 0,1 0 0,-1 0 0,0 1 0,0-1 0,-1 1 0,1 0 0,1 6 0,16 23 0,-16-27 0,1-1 0,0 0 0,1-1 0,-1 0 0,1 1 0,0-2 0,0 1 0,1-1 0,-1 0 0,1 0 0,0-1 0,14 6 0,-16-8 0,0 0 0,-1 0 0,1-1 0,0 1 0,0-1 0,0 0 0,0 0 0,0-1 0,0 1 0,0-1 0,0 0 0,0-1 0,-1 1 0,1-1 0,0 0 0,-1 0 0,1 0 0,-1-1 0,0 0 0,8-6 0,4-6 0,0-1 0,0 0 0,-2-1 0,22-32 0,42-85 0,-43 71 0,-4 7-273,3 2 0,2 1 0,2 2 0,54-56 0,-50 68-6553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4657" y="685800"/>
            <a:ext cx="24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5231" y="571500"/>
            <a:ext cx="1101300" cy="15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9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9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9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9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9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184075" y="6218168"/>
            <a:ext cx="35427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 hasCustomPrompt="1"/>
          </p:nvPr>
        </p:nvSpPr>
        <p:spPr>
          <a:xfrm>
            <a:off x="184075" y="1625801"/>
            <a:ext cx="50319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184075" y="4633192"/>
            <a:ext cx="5031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ctrTitle"/>
          </p:nvPr>
        </p:nvSpPr>
        <p:spPr>
          <a:xfrm>
            <a:off x="184080" y="1094388"/>
            <a:ext cx="50319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ubTitle" idx="1"/>
          </p:nvPr>
        </p:nvSpPr>
        <p:spPr>
          <a:xfrm>
            <a:off x="184075" y="4165643"/>
            <a:ext cx="50319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184075" y="3161354"/>
            <a:ext cx="5031900" cy="1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184075" y="1693927"/>
            <a:ext cx="23622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2"/>
          </p:nvPr>
        </p:nvSpPr>
        <p:spPr>
          <a:xfrm>
            <a:off x="2853780" y="1693927"/>
            <a:ext cx="23622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184075" y="816630"/>
            <a:ext cx="16584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184075" y="2042457"/>
            <a:ext cx="1658400" cy="4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289518" y="661638"/>
            <a:ext cx="3760500" cy="60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/>
          <p:nvPr/>
        </p:nvSpPr>
        <p:spPr>
          <a:xfrm>
            <a:off x="2700000" y="-184"/>
            <a:ext cx="270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156791" y="1812541"/>
            <a:ext cx="23889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ubTitle" idx="1"/>
          </p:nvPr>
        </p:nvSpPr>
        <p:spPr>
          <a:xfrm>
            <a:off x="156791" y="4120005"/>
            <a:ext cx="2388900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2917028" y="1064257"/>
            <a:ext cx="2265900" cy="54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10" Type="http://schemas.openxmlformats.org/officeDocument/2006/relationships/image" Target="../media/image6.png"/><Relationship Id="rId4" Type="http://schemas.openxmlformats.org/officeDocument/2006/relationships/hyperlink" Target="https://www.learner.org/wp-content/interactive/envsci/ecology/ecology.html" TargetMode="External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9.png"/><Relationship Id="rId14" Type="http://schemas.openxmlformats.org/officeDocument/2006/relationships/customXml" Target="../ink/ink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20.png"/><Relationship Id="rId18" Type="http://schemas.openxmlformats.org/officeDocument/2006/relationships/customXml" Target="../ink/ink15.xml"/><Relationship Id="rId3" Type="http://schemas.openxmlformats.org/officeDocument/2006/relationships/image" Target="../media/image3.pn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customXml" Target="../ink/ink12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10" Type="http://schemas.openxmlformats.org/officeDocument/2006/relationships/customXml" Target="../ink/ink11.xml"/><Relationship Id="rId19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customXml" Target="../ink/ink13.xml"/><Relationship Id="rId22" Type="http://schemas.openxmlformats.org/officeDocument/2006/relationships/customXml" Target="../ink/ink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99325" cy="756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3195" y="7160658"/>
            <a:ext cx="866142" cy="2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4074916" y="7413619"/>
            <a:ext cx="16026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959405" y="5323179"/>
            <a:ext cx="2352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Student Handout </a:t>
            </a:r>
            <a:endParaRPr sz="2500" b="0" i="0" u="none" strike="noStrike" cap="non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959405" y="5836651"/>
            <a:ext cx="2352678" cy="631250"/>
          </a:xfrm>
          <a:custGeom>
            <a:avLst/>
            <a:gdLst/>
            <a:ahLst/>
            <a:cxnLst/>
            <a:rect l="l" t="t" r="r" b="b"/>
            <a:pathLst>
              <a:path w="51693" h="34646" extrusionOk="0">
                <a:moveTo>
                  <a:pt x="9327" y="1"/>
                </a:moveTo>
                <a:cubicBezTo>
                  <a:pt x="5994" y="1"/>
                  <a:pt x="2918" y="34"/>
                  <a:pt x="303" y="123"/>
                </a:cubicBezTo>
                <a:cubicBezTo>
                  <a:pt x="629" y="8893"/>
                  <a:pt x="1" y="25271"/>
                  <a:pt x="303" y="34274"/>
                </a:cubicBezTo>
                <a:cubicBezTo>
                  <a:pt x="2198" y="34542"/>
                  <a:pt x="12483" y="34645"/>
                  <a:pt x="23349" y="34645"/>
                </a:cubicBezTo>
                <a:cubicBezTo>
                  <a:pt x="37022" y="34645"/>
                  <a:pt x="51615" y="34481"/>
                  <a:pt x="51576" y="34274"/>
                </a:cubicBezTo>
                <a:cubicBezTo>
                  <a:pt x="51437" y="32971"/>
                  <a:pt x="51693" y="146"/>
                  <a:pt x="51576" y="123"/>
                </a:cubicBezTo>
                <a:lnTo>
                  <a:pt x="51576" y="123"/>
                </a:lnTo>
                <a:cubicBezTo>
                  <a:pt x="49634" y="290"/>
                  <a:pt x="46516" y="349"/>
                  <a:pt x="42697" y="349"/>
                </a:cubicBezTo>
                <a:cubicBezTo>
                  <a:pt x="33434" y="349"/>
                  <a:pt x="20049" y="1"/>
                  <a:pt x="9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244325" y="110129"/>
            <a:ext cx="48993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Food Chain</a:t>
            </a:r>
            <a:endParaRPr sz="24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I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plants A and B selected as producers.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the questions below.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50693" y="3545584"/>
            <a:ext cx="51885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plant species survived after 100 days of running the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simulation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398751" y="4942939"/>
            <a:ext cx="4883346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 your answer above, why do you think that plant species was able to survive? </a:t>
            </a:r>
            <a:r>
              <a:rPr lang="en-US" dirty="0"/>
              <a:t>(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Hint: Think about </a:t>
            </a:r>
            <a:r>
              <a:rPr lang="en-US" dirty="0"/>
              <a:t>plants that steal resources from other plants)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0" name="Google Shape;70;p2"/>
          <p:cNvGraphicFramePr/>
          <p:nvPr/>
        </p:nvGraphicFramePr>
        <p:xfrm>
          <a:off x="398751" y="2021155"/>
          <a:ext cx="3771900" cy="1021055"/>
        </p:xfrm>
        <a:graphic>
          <a:graphicData uri="http://schemas.openxmlformats.org/drawingml/2006/table">
            <a:tbl>
              <a:tblPr>
                <a:noFill/>
                <a:tableStyleId>{9F71FCA0-F4BF-4763-A9DF-123F2F25ADE1}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Plant A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Plant B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Starting Population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Ending Population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68BCE13-648E-0FF1-28F0-52760458AC17}"/>
              </a:ext>
            </a:extLst>
          </p:cNvPr>
          <p:cNvSpPr txBox="1"/>
          <p:nvPr/>
        </p:nvSpPr>
        <p:spPr>
          <a:xfrm>
            <a:off x="350693" y="4221343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Plant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9518D-9BB2-C619-8CFE-C05C7B554FC7}"/>
              </a:ext>
            </a:extLst>
          </p:cNvPr>
          <p:cNvSpPr txBox="1"/>
          <p:nvPr/>
        </p:nvSpPr>
        <p:spPr>
          <a:xfrm>
            <a:off x="398751" y="5713504"/>
            <a:ext cx="487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Plant A is stronger and more common than B. It took all the</a:t>
            </a:r>
          </a:p>
          <a:p>
            <a:r>
              <a:rPr lang="en-SG" dirty="0"/>
              <a:t>Resources and hence plant B was not able to survive.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C7ACF4-FA6D-1E21-39AC-F6D18F1E4B1F}"/>
                  </a:ext>
                </a:extLst>
              </p14:cNvPr>
              <p14:cNvContentPartPr/>
              <p14:nvPr/>
            </p14:nvContentPartPr>
            <p14:xfrm>
              <a:off x="2243001" y="2430929"/>
              <a:ext cx="330480" cy="14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C7ACF4-FA6D-1E21-39AC-F6D18F1E4B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6881" y="2424809"/>
                <a:ext cx="342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AA5E91-CC97-ED92-55CC-850B4185D17E}"/>
                  </a:ext>
                </a:extLst>
              </p14:cNvPr>
              <p14:cNvContentPartPr/>
              <p14:nvPr/>
            </p14:nvContentPartPr>
            <p14:xfrm>
              <a:off x="3327681" y="2257049"/>
              <a:ext cx="417240" cy="370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AA5E91-CC97-ED92-55CC-850B4185D1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1561" y="2250929"/>
                <a:ext cx="4294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44DEF5-2C28-DCC2-9FBF-F0A5FCBCA2F3}"/>
                  </a:ext>
                </a:extLst>
              </p14:cNvPr>
              <p14:cNvContentPartPr/>
              <p14:nvPr/>
            </p14:nvContentPartPr>
            <p14:xfrm>
              <a:off x="2211321" y="2771489"/>
              <a:ext cx="305280" cy="216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44DEF5-2C28-DCC2-9FBF-F0A5FCBCA2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05201" y="2765369"/>
                <a:ext cx="317520" cy="22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244325" y="110129"/>
            <a:ext cx="4899300" cy="200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Food Chain</a:t>
            </a:r>
            <a:endParaRPr sz="24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II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 and B selected are producers.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Herbivore A eats plant 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the questions below.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297508" y="4821042"/>
            <a:ext cx="47929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adding the herbivore A(which eats plant A) helps plant B to survive? Why does this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350692" y="3861342"/>
            <a:ext cx="51885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plant species is the boss here? Explain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0" name="Google Shape;80;p3"/>
          <p:cNvGraphicFramePr/>
          <p:nvPr/>
        </p:nvGraphicFramePr>
        <p:xfrm>
          <a:off x="350692" y="2372306"/>
          <a:ext cx="4792950" cy="871575"/>
        </p:xfrm>
        <a:graphic>
          <a:graphicData uri="http://schemas.openxmlformats.org/drawingml/2006/table">
            <a:tbl>
              <a:tblPr>
                <a:noFill/>
                <a:tableStyleId>{9F71FCA0-F4BF-4763-A9DF-123F2F25ADE1}</a:tableStyleId>
              </a:tblPr>
              <a:tblGrid>
                <a:gridCol w="12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 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225" marR="56225" marT="56225" marB="56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Plant A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225" marR="56225" marT="56225" marB="56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Plant B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225" marR="56225" marT="56225" marB="56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Herbivore A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225" marR="56225" marT="56225" marB="562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Starting Population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225" marR="56225" marT="56225" marB="56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225" marR="56225" marT="56225" marB="56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225" marR="56225" marT="56225" marB="56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225" marR="56225" marT="56225" marB="562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Ending Population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225" marR="56225" marT="56225" marB="56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225" marR="56225" marT="56225" marB="56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225" marR="56225" marT="56225" marB="56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225" marR="56225" marT="56225" marB="562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A1FD9B6-54C3-6FCD-9255-9F7855800786}"/>
              </a:ext>
            </a:extLst>
          </p:cNvPr>
          <p:cNvSpPr txBox="1"/>
          <p:nvPr/>
        </p:nvSpPr>
        <p:spPr>
          <a:xfrm>
            <a:off x="350693" y="4221343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Plant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1CC61-268D-CF95-8C7B-0CBF7DF51E85}"/>
              </a:ext>
            </a:extLst>
          </p:cNvPr>
          <p:cNvSpPr txBox="1"/>
          <p:nvPr/>
        </p:nvSpPr>
        <p:spPr>
          <a:xfrm>
            <a:off x="244326" y="5438503"/>
            <a:ext cx="503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Herbivore A helps to remove some of Plant A in the ecosystem by eating them which hinders the growth of Plant A population, allowing B to grow.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378060-B24D-EEFA-1CB1-1A1792D0A69A}"/>
              </a:ext>
            </a:extLst>
          </p:cNvPr>
          <p:cNvGrpSpPr/>
          <p:nvPr/>
        </p:nvGrpSpPr>
        <p:grpSpPr>
          <a:xfrm>
            <a:off x="2115561" y="2674649"/>
            <a:ext cx="452880" cy="493200"/>
            <a:chOff x="2115561" y="2674649"/>
            <a:chExt cx="452880" cy="49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36C1040-76C3-8B07-285E-E4291F2EE40C}"/>
                    </a:ext>
                  </a:extLst>
                </p14:cNvPr>
                <p14:cNvContentPartPr/>
                <p14:nvPr/>
              </p14:nvContentPartPr>
              <p14:xfrm>
                <a:off x="2115561" y="2674649"/>
                <a:ext cx="373320" cy="254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36C1040-76C3-8B07-285E-E4291F2EE4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09441" y="2668529"/>
                  <a:ext cx="3855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40F3A60-20E9-6DCB-A511-D4A9748CBFD6}"/>
                    </a:ext>
                  </a:extLst>
                </p14:cNvPr>
                <p14:cNvContentPartPr/>
                <p14:nvPr/>
              </p14:nvContentPartPr>
              <p14:xfrm>
                <a:off x="2147601" y="2969489"/>
                <a:ext cx="420840" cy="198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40F3A60-20E9-6DCB-A511-D4A9748CBF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41481" y="2963369"/>
                  <a:ext cx="43308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D893063-89BC-2E25-079B-3986F3D3EE61}"/>
                  </a:ext>
                </a:extLst>
              </p14:cNvPr>
              <p14:cNvContentPartPr/>
              <p14:nvPr/>
            </p14:nvContentPartPr>
            <p14:xfrm>
              <a:off x="3296001" y="2647649"/>
              <a:ext cx="357120" cy="187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D893063-89BC-2E25-079B-3986F3D3EE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89881" y="2641529"/>
                <a:ext cx="3693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1D17DA6-500E-0DC3-41E4-8D92F2D59D9D}"/>
                  </a:ext>
                </a:extLst>
              </p14:cNvPr>
              <p14:cNvContentPartPr/>
              <p14:nvPr/>
            </p14:nvContentPartPr>
            <p14:xfrm>
              <a:off x="3296001" y="3014129"/>
              <a:ext cx="281160" cy="194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1D17DA6-500E-0DC3-41E4-8D92F2D59D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89881" y="3008009"/>
                <a:ext cx="29340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2AE63F4-9212-C6AA-A5E7-F87A5BDE4D1E}"/>
              </a:ext>
            </a:extLst>
          </p:cNvPr>
          <p:cNvGrpSpPr/>
          <p:nvPr/>
        </p:nvGrpSpPr>
        <p:grpSpPr>
          <a:xfrm>
            <a:off x="4295001" y="2671769"/>
            <a:ext cx="282600" cy="513360"/>
            <a:chOff x="4295001" y="2671769"/>
            <a:chExt cx="28260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FAF0B6C-A0B8-F02D-196D-AB263D0B87A6}"/>
                    </a:ext>
                  </a:extLst>
                </p14:cNvPr>
                <p14:cNvContentPartPr/>
                <p14:nvPr/>
              </p14:nvContentPartPr>
              <p14:xfrm>
                <a:off x="4295001" y="2671769"/>
                <a:ext cx="282600" cy="159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FAF0B6C-A0B8-F02D-196D-AB263D0B87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88881" y="2665649"/>
                  <a:ext cx="294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0448C5-0893-CA39-FB6B-7F3A29677115}"/>
                    </a:ext>
                  </a:extLst>
                </p14:cNvPr>
                <p14:cNvContentPartPr/>
                <p14:nvPr/>
              </p14:nvContentPartPr>
              <p14:xfrm>
                <a:off x="4295001" y="2933129"/>
                <a:ext cx="269280" cy="252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0448C5-0893-CA39-FB6B-7F3A296771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88881" y="2927009"/>
                  <a:ext cx="281520" cy="2642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244325" y="110129"/>
            <a:ext cx="4899300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Food Chain</a:t>
            </a:r>
            <a:endParaRPr sz="24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III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 and B selected are producers.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Herbivore A eats plant B.</a:t>
            </a:r>
            <a:endParaRPr/>
          </a:p>
        </p:txBody>
      </p:sp>
      <p:pic>
        <p:nvPicPr>
          <p:cNvPr id="88" name="Google Shape;8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571" y="1618204"/>
            <a:ext cx="2574338" cy="18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244325" y="3868749"/>
            <a:ext cx="51885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your key observation? Why did this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89;p4">
            <a:extLst>
              <a:ext uri="{FF2B5EF4-FFF2-40B4-BE49-F238E27FC236}">
                <a16:creationId xmlns:a16="http://schemas.microsoft.com/office/drawing/2014/main" id="{39ECBB6C-1218-D784-FAF2-83D60E6F0CA9}"/>
              </a:ext>
            </a:extLst>
          </p:cNvPr>
          <p:cNvSpPr txBox="1"/>
          <p:nvPr/>
        </p:nvSpPr>
        <p:spPr>
          <a:xfrm>
            <a:off x="244324" y="4176526"/>
            <a:ext cx="5188579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 immediately, Plant B population </a:t>
            </a:r>
            <a:r>
              <a:rPr lang="en-US" dirty="0"/>
              <a:t>has been reduced to zero, followed by Herbivore A. Since Plant A and Herbivore A reduces population of Plant B, plant B population keeps decreasing. And when population of plant B is zero, Herbivore B have no more food supply and thus their population has been reduced to zero as well, leaving Plant A as the only surviving creature in the ecosystem.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 txBox="1"/>
          <p:nvPr/>
        </p:nvSpPr>
        <p:spPr>
          <a:xfrm>
            <a:off x="244325" y="110129"/>
            <a:ext cx="4899300" cy="37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Food Chain</a:t>
            </a:r>
            <a:endParaRPr sz="24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IV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 and B selected are producers.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Herbivore A eats plant 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Omnivore A eats Herbivore 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Top Predator eats Omnivore 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 whether the population of different organisms will increase/decrease.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the simulation, note the actual observation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211271" y="5284521"/>
            <a:ext cx="51885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this ecosystem balanced? Why do you think so?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8" name="Google Shape;98;p5"/>
          <p:cNvGraphicFramePr/>
          <p:nvPr>
            <p:extLst>
              <p:ext uri="{D42A27DB-BD31-4B8C-83A1-F6EECF244321}">
                <p14:modId xmlns:p14="http://schemas.microsoft.com/office/powerpoint/2010/main" val="686248842"/>
              </p:ext>
            </p:extLst>
          </p:nvPr>
        </p:nvGraphicFramePr>
        <p:xfrm>
          <a:off x="249723" y="3543301"/>
          <a:ext cx="4821050" cy="1548125"/>
        </p:xfrm>
        <a:graphic>
          <a:graphicData uri="http://schemas.openxmlformats.org/drawingml/2006/table">
            <a:tbl>
              <a:tblPr>
                <a:noFill/>
                <a:tableStyleId>{9F71FCA0-F4BF-4763-A9DF-123F2F25ADE1}</a:tableStyleId>
              </a:tblPr>
              <a:tblGrid>
                <a:gridCol w="162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Plant A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Herbivore A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Omnivore A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Top Predator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Prediction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Decreases</a:t>
                      </a:r>
                      <a:endParaRPr sz="1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Decreases</a:t>
                      </a:r>
                      <a:endParaRPr sz="1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Decreases</a:t>
                      </a:r>
                      <a:endParaRPr sz="1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Increases</a:t>
                      </a:r>
                      <a:endParaRPr sz="1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Simulation 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Decreases</a:t>
                      </a:r>
                      <a:endParaRPr sz="1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SG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SG" sz="1000" u="none" strike="noStrike" cap="none" dirty="0"/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SG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/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Decreases</a:t>
                      </a:r>
                      <a:endParaRPr sz="1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Simulation 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Decreases</a:t>
                      </a:r>
                      <a:endParaRPr sz="1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SG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Increases</a:t>
                      </a: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SG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Increases</a:t>
                      </a:r>
                    </a:p>
                  </a:txBody>
                  <a:tcPr marL="56075" marR="56075" marT="56075" marB="56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Decreases</a:t>
                      </a:r>
                      <a:endParaRPr sz="1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75" marR="56075" marT="56075" marB="56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5F63C0-1B1F-026C-3BA5-C0693FBFE449}"/>
              </a:ext>
            </a:extLst>
          </p:cNvPr>
          <p:cNvSpPr txBox="1"/>
          <p:nvPr/>
        </p:nvSpPr>
        <p:spPr>
          <a:xfrm>
            <a:off x="211271" y="5592298"/>
            <a:ext cx="4859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species have survived and managed to maintain their population at a certain level </a:t>
            </a:r>
            <a:endParaRPr lang="en-S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 txBox="1"/>
          <p:nvPr/>
        </p:nvSpPr>
        <p:spPr>
          <a:xfrm>
            <a:off x="244325" y="110129"/>
            <a:ext cx="4899300" cy="22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Food Chain</a:t>
            </a:r>
            <a:endParaRPr sz="24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types of ecosystems will have different food chains. Below are some organisms found in the ocean.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to draw a food chain using these organism.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325" y="5893210"/>
            <a:ext cx="849585" cy="84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522395" y="5893210"/>
            <a:ext cx="845832" cy="84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6712" y="5911458"/>
            <a:ext cx="809336" cy="80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8669" y="5998432"/>
            <a:ext cx="704113" cy="70411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 txBox="1"/>
          <p:nvPr/>
        </p:nvSpPr>
        <p:spPr>
          <a:xfrm>
            <a:off x="353291" y="6714317"/>
            <a:ext cx="7406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1268718" y="6714317"/>
            <a:ext cx="10127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Seaweed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3888669" y="6714317"/>
            <a:ext cx="9398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Shrimp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2456303" y="6714317"/>
            <a:ext cx="12575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Fish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0;p6">
            <a:extLst>
              <a:ext uri="{FF2B5EF4-FFF2-40B4-BE49-F238E27FC236}">
                <a16:creationId xmlns:a16="http://schemas.microsoft.com/office/drawing/2014/main" id="{22F66C9A-9D3D-645C-CFD8-C12AB2B94672}"/>
              </a:ext>
            </a:extLst>
          </p:cNvPr>
          <p:cNvSpPr txBox="1"/>
          <p:nvPr/>
        </p:nvSpPr>
        <p:spPr>
          <a:xfrm>
            <a:off x="2248894" y="2249751"/>
            <a:ext cx="14014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Shark (Predator)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66FE8D3-9E30-4DF4-679A-7CD49DA8AC88}"/>
                  </a:ext>
                </a:extLst>
              </p14:cNvPr>
              <p14:cNvContentPartPr/>
              <p14:nvPr/>
            </p14:nvContentPartPr>
            <p14:xfrm>
              <a:off x="2519481" y="2753489"/>
              <a:ext cx="360" cy="226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66FE8D3-9E30-4DF4-679A-7CD49DA8AC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3361" y="2747369"/>
                <a:ext cx="12600" cy="2383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Google Shape;113;p6">
            <a:extLst>
              <a:ext uri="{FF2B5EF4-FFF2-40B4-BE49-F238E27FC236}">
                <a16:creationId xmlns:a16="http://schemas.microsoft.com/office/drawing/2014/main" id="{76AF8E3E-E027-7768-48E9-A01A8AC31B1D}"/>
              </a:ext>
            </a:extLst>
          </p:cNvPr>
          <p:cNvSpPr txBox="1"/>
          <p:nvPr/>
        </p:nvSpPr>
        <p:spPr>
          <a:xfrm>
            <a:off x="2023024" y="3080775"/>
            <a:ext cx="14014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Fish</a:t>
            </a:r>
            <a:r>
              <a:rPr lang="en-US" dirty="0"/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(Omnivore)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683C3F3-6E00-7A44-B9C9-912F42C97E6D}"/>
                  </a:ext>
                </a:extLst>
              </p14:cNvPr>
              <p14:cNvContentPartPr/>
              <p14:nvPr/>
            </p14:nvContentPartPr>
            <p14:xfrm rot="19340416">
              <a:off x="2135741" y="3708516"/>
              <a:ext cx="574935" cy="565038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683C3F3-6E00-7A44-B9C9-912F42C97E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rot="19340416">
                <a:off x="2129613" y="3702386"/>
                <a:ext cx="587191" cy="577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8B934E-CDC0-F53F-49D0-874C7C799863}"/>
                  </a:ext>
                </a:extLst>
              </p14:cNvPr>
              <p14:cNvContentPartPr/>
              <p14:nvPr/>
            </p14:nvContentPartPr>
            <p14:xfrm>
              <a:off x="2799513" y="3688718"/>
              <a:ext cx="259920" cy="246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8B934E-CDC0-F53F-49D0-874C7C7998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3393" y="3682598"/>
                <a:ext cx="272160" cy="2592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Google Shape;112;p6">
            <a:extLst>
              <a:ext uri="{FF2B5EF4-FFF2-40B4-BE49-F238E27FC236}">
                <a16:creationId xmlns:a16="http://schemas.microsoft.com/office/drawing/2014/main" id="{C150B6CD-2EBB-266C-C232-D673307C40EE}"/>
              </a:ext>
            </a:extLst>
          </p:cNvPr>
          <p:cNvSpPr txBox="1"/>
          <p:nvPr/>
        </p:nvSpPr>
        <p:spPr>
          <a:xfrm>
            <a:off x="2666201" y="3944580"/>
            <a:ext cx="16293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Shrimp (Herbivore)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1;p6">
            <a:extLst>
              <a:ext uri="{FF2B5EF4-FFF2-40B4-BE49-F238E27FC236}">
                <a16:creationId xmlns:a16="http://schemas.microsoft.com/office/drawing/2014/main" id="{C0B4D3EC-5639-14A0-E89D-DF1F97E3CA77}"/>
              </a:ext>
            </a:extLst>
          </p:cNvPr>
          <p:cNvSpPr txBox="1"/>
          <p:nvPr/>
        </p:nvSpPr>
        <p:spPr>
          <a:xfrm>
            <a:off x="1913332" y="4505172"/>
            <a:ext cx="125755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Seaweed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(Producer)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11BF7A-A1EC-FDBB-3F55-AA36C41E8CAA}"/>
              </a:ext>
            </a:extLst>
          </p:cNvPr>
          <p:cNvGrpSpPr/>
          <p:nvPr/>
        </p:nvGrpSpPr>
        <p:grpSpPr>
          <a:xfrm>
            <a:off x="2850869" y="4454017"/>
            <a:ext cx="150480" cy="129600"/>
            <a:chOff x="2742681" y="4093409"/>
            <a:chExt cx="15048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53B774-3DE1-7C3A-245C-E1E3E5227BD5}"/>
                    </a:ext>
                  </a:extLst>
                </p14:cNvPr>
                <p14:cNvContentPartPr/>
                <p14:nvPr/>
              </p14:nvContentPartPr>
              <p14:xfrm>
                <a:off x="2760321" y="4093409"/>
                <a:ext cx="131760" cy="100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53B774-3DE1-7C3A-245C-E1E3E5227B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54201" y="4087289"/>
                  <a:ext cx="144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297164-8482-65FF-E34D-C9E3842A6269}"/>
                    </a:ext>
                  </a:extLst>
                </p14:cNvPr>
                <p14:cNvContentPartPr/>
                <p14:nvPr/>
              </p14:nvContentPartPr>
              <p14:xfrm>
                <a:off x="2742681" y="4157129"/>
                <a:ext cx="150480" cy="65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297164-8482-65FF-E34D-C9E3842A62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6561" y="4151009"/>
                  <a:ext cx="16272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1D8A82E-5F34-574D-2CE4-E66EBA2775A7}"/>
                  </a:ext>
                </a:extLst>
              </p14:cNvPr>
              <p14:cNvContentPartPr/>
              <p14:nvPr/>
            </p14:nvContentPartPr>
            <p14:xfrm>
              <a:off x="2979873" y="3916238"/>
              <a:ext cx="148680" cy="49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1D8A82E-5F34-574D-2CE4-E66EBA2775A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73753" y="3910118"/>
                <a:ext cx="1609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046C070-7247-BD5D-A5A5-755D5390700F}"/>
                  </a:ext>
                </a:extLst>
              </p14:cNvPr>
              <p14:cNvContentPartPr/>
              <p14:nvPr/>
            </p14:nvContentPartPr>
            <p14:xfrm>
              <a:off x="2214920" y="4303639"/>
              <a:ext cx="238680" cy="87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046C070-7247-BD5D-A5A5-755D539070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08440" y="4297519"/>
                <a:ext cx="2509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6C67A8C-6D08-DA46-B604-13067B4DCCC3}"/>
                  </a:ext>
                </a:extLst>
              </p14:cNvPr>
              <p14:cNvContentPartPr/>
              <p14:nvPr/>
            </p14:nvContentPartPr>
            <p14:xfrm>
              <a:off x="2455401" y="2912969"/>
              <a:ext cx="140400" cy="134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6C67A8C-6D08-DA46-B604-13067B4DCCC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49281" y="2906849"/>
                <a:ext cx="152640" cy="14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463</Words>
  <Application>Microsoft Office PowerPoint</Application>
  <PresentationFormat>Custom</PresentationFormat>
  <Paragraphs>89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Impact</vt:lpstr>
      <vt:lpstr>Arial</vt:lpstr>
      <vt:lpstr>Helvetica Neue Light</vt:lpstr>
      <vt:lpstr>Black Han Sans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Hemu Sardar</dc:creator>
  <cp:lastModifiedBy>Hypershadows Moonlight</cp:lastModifiedBy>
  <cp:revision>4</cp:revision>
  <dcterms:modified xsi:type="dcterms:W3CDTF">2023-12-15T12:18:56Z</dcterms:modified>
</cp:coreProperties>
</file>