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ssistant"/>
      <p:regular r:id="rId21"/>
      <p:bold r:id="rId22"/>
    </p:embeddedFont>
    <p:embeddedFont>
      <p:font typeface="Tahoma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Gs4JNmzGesAUTg5CKKPHNAT6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ssistant-bold.fntdata"/><Relationship Id="rId21" Type="http://schemas.openxmlformats.org/officeDocument/2006/relationships/font" Target="fonts/Assistant-regular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9dad5946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39dad5946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9dad5946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39dad5946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5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5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15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" name="Google Shape;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" name="Google Shape;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27" name="Google Shape;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7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" name="Google Shape;4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8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3" name="Google Shape;43;p18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44" name="Google Shape;44;p18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5" name="Google Shape;45;p18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6" name="Google Shape;46;p18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" name="Google Shape;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9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2" name="Google Shape;62;p20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63" name="Google Shape;6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" name="Google Shape;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0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20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69" name="Google Shape;69;p20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77" name="Google Shape;7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1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423925" y="680415"/>
            <a:ext cx="8296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405511" y="1698150"/>
            <a:ext cx="83331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6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ew.genial.ly/64c252fc55794d001809e522/video-presentation-minimalist-vide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4685100" y="671525"/>
            <a:ext cx="36255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Unleashing the Power of Personification!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4772025" y="2220125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1979"/>
              <a:t>60 minutes </a:t>
            </a:r>
            <a:endParaRPr b="1" sz="1979"/>
          </a:p>
        </p:txBody>
      </p:sp>
      <p:pic>
        <p:nvPicPr>
          <p:cNvPr id="96" name="Google Shape;9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9" l="0" r="0" t="661"/>
          <a:stretch/>
        </p:blipFill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9dad59460_0_32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39dad59460_0_32"/>
          <p:cNvSpPr txBox="1"/>
          <p:nvPr/>
        </p:nvSpPr>
        <p:spPr>
          <a:xfrm>
            <a:off x="3016000" y="7549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39dad59460_0_32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39dad59460_0_32"/>
          <p:cNvSpPr txBox="1"/>
          <p:nvPr/>
        </p:nvSpPr>
        <p:spPr>
          <a:xfrm>
            <a:off x="885800" y="754975"/>
            <a:ext cx="66138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" sz="2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Genially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39dad59460_0_32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2" name="Google Shape;182;g239dad59460_0_32"/>
          <p:cNvSpPr txBox="1"/>
          <p:nvPr/>
        </p:nvSpPr>
        <p:spPr>
          <a:xfrm>
            <a:off x="375150" y="1655875"/>
            <a:ext cx="83937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ssistant"/>
              <a:buChar char="●"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You can create a wide range of interactive content with Genially. 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ssistant"/>
              <a:buChar char="●"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Choose the template that you think is appropriate for the activity.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83" name="Google Shape;183;g239dad59460_0_32"/>
          <p:cNvPicPr preferRelativeResize="0"/>
          <p:nvPr/>
        </p:nvPicPr>
        <p:blipFill rotWithShape="1">
          <a:blip r:embed="rId3">
            <a:alphaModFix/>
          </a:blip>
          <a:srcRect b="9479" l="960" r="10103" t="20142"/>
          <a:stretch/>
        </p:blipFill>
        <p:spPr>
          <a:xfrm>
            <a:off x="1962326" y="2571738"/>
            <a:ext cx="4648848" cy="20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9dad59460_0_14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39dad59460_0_14"/>
          <p:cNvSpPr txBox="1"/>
          <p:nvPr/>
        </p:nvSpPr>
        <p:spPr>
          <a:xfrm>
            <a:off x="3016000" y="7549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39dad59460_0_14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39dad59460_0_14"/>
          <p:cNvSpPr txBox="1"/>
          <p:nvPr/>
        </p:nvSpPr>
        <p:spPr>
          <a:xfrm>
            <a:off x="885800" y="754975"/>
            <a:ext cx="66138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" sz="2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Genially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39dad59460_0_14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3" name="Google Shape;193;g239dad59460_0_14"/>
          <p:cNvSpPr txBox="1"/>
          <p:nvPr/>
        </p:nvSpPr>
        <p:spPr>
          <a:xfrm>
            <a:off x="1077650" y="1910575"/>
            <a:ext cx="6230100" cy="23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To make your presentation </a:t>
            </a: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interactive</a:t>
            </a: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, explore the toolbar at </a:t>
            </a: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the</a:t>
            </a:r>
            <a:r>
              <a:rPr lang="en" sz="2100">
                <a:latin typeface="Assistant"/>
                <a:ea typeface="Assistant"/>
                <a:cs typeface="Assistant"/>
                <a:sym typeface="Assistant"/>
              </a:rPr>
              <a:t> left of your screen and add exciting elements, such as text, images, resources (shapes, arrows), buttons, and backgrounds to your Personified Playland!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4" name="Google Shape;194;g239dad59460_0_14"/>
          <p:cNvPicPr preferRelativeResize="0"/>
          <p:nvPr/>
        </p:nvPicPr>
        <p:blipFill rotWithShape="1">
          <a:blip r:embed="rId3">
            <a:alphaModFix/>
          </a:blip>
          <a:srcRect b="8656" l="0" r="93149" t="10444"/>
          <a:stretch/>
        </p:blipFill>
        <p:spPr>
          <a:xfrm>
            <a:off x="7938450" y="641263"/>
            <a:ext cx="617774" cy="410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0" name="Google Shape;200;p10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1" name="Google Shape;201;p10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2" name="Google Shape;202;p10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3" name="Google Shape;203;p10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100"/>
              <a:t>Help your members stick to the task. Monitor what they are doing.</a:t>
            </a:r>
            <a:endParaRPr b="1" sz="1100"/>
          </a:p>
        </p:txBody>
      </p:sp>
      <p:sp>
        <p:nvSpPr>
          <p:cNvPr id="204" name="Google Shape;204;p10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205" name="Google Shape;205;p10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64465" rtl="0" algn="l">
              <a:lnSpc>
                <a:spcPct val="135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110"/>
              <a:t>Collect materials and tools  from the teacher. Ensure team members are using them properly.  Return when you are done!</a:t>
            </a:r>
            <a:endParaRPr b="1" sz="1110"/>
          </a:p>
        </p:txBody>
      </p:sp>
      <p:sp>
        <p:nvSpPr>
          <p:cNvPr id="206" name="Google Shape;206;p10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207" name="Google Shape;207;p10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/>
              <a:t>Keep track of time and help your teammates stick to the time limit.  </a:t>
            </a:r>
            <a:endParaRPr b="1"/>
          </a:p>
        </p:txBody>
      </p:sp>
      <p:sp>
        <p:nvSpPr>
          <p:cNvPr id="208" name="Google Shape;208;p10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209" name="Google Shape;209;p10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/>
              <a:t>Share your creation with the classmates and note down the feedback received. </a:t>
            </a:r>
            <a:endParaRPr b="1"/>
          </a:p>
        </p:txBody>
      </p:sp>
      <p:sp>
        <p:nvSpPr>
          <p:cNvPr id="210" name="Google Shape;210;p10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Presenters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41" y="840358"/>
            <a:ext cx="1467358" cy="14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059" y="824738"/>
            <a:ext cx="1482978" cy="14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4838" y="823467"/>
            <a:ext cx="1483106" cy="14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7234" y="840486"/>
            <a:ext cx="1467357" cy="146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1265100" y="1235975"/>
            <a:ext cx="66138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Personification Showcase! </a:t>
            </a:r>
            <a:endParaRPr b="1" i="0" sz="28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" sz="195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	20 minutes </a:t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452400" y="2119350"/>
            <a:ext cx="823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Now that you are done creating a playland, present your personified creations to the rest of the class.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To make it more fun, act as the personified elements.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example, if the sentence is “The wobbly table sighed with relief as the meal came to an end.” One of the group members must act as the wobbly table.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1265100" y="1235975"/>
            <a:ext cx="661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Reflection</a:t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452400" y="2119350"/>
            <a:ext cx="823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AutoNum type="arabicPeriod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Did creating personified scenes enhance your understanding of storytelling and visual communication?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AutoNum type="arabicPeriod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What emotions did the personified elements evoke within you? Did they create a sense of wonder or excitement?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AutoNum type="arabicPeriod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How did the use of Genially as a tool for creating this scene contribute to your understanding of design and creativity? Did it inspire you to explore other ways to express your ideas?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type="title"/>
          </p:nvPr>
        </p:nvSpPr>
        <p:spPr>
          <a:xfrm>
            <a:off x="311700" y="1637100"/>
            <a:ext cx="85206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003"/>
              <a:buNone/>
            </a:pPr>
            <a:r>
              <a:rPr lang="en" sz="4566"/>
              <a:t>Thank you! </a:t>
            </a:r>
            <a:endParaRPr sz="4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5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5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5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edm8ker is a fully owned brand of </a:t>
            </a:r>
            <a:r>
              <a:rPr lang="en" sz="1977">
                <a:latin typeface="Trebuchet MS"/>
                <a:ea typeface="Trebuchet MS"/>
                <a:cs typeface="Trebuchet MS"/>
                <a:sym typeface="Trebuchet MS"/>
              </a:rPr>
              <a:t>Makedemy Pte Ltd</a:t>
            </a:r>
            <a:endParaRPr b="0" sz="197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ct val="168605"/>
              <a:buFont typeface="Arial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A member of the SL2 group of social enterprises.</a:t>
            </a:r>
            <a:endParaRPr b="0" sz="197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311700" y="18761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800">
                <a:solidFill>
                  <a:schemeClr val="dk1"/>
                </a:solidFill>
              </a:rPr>
              <a:t>Objectives </a:t>
            </a:r>
            <a:endParaRPr b="1" sz="2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Identify examples of personification in literary texts.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Explain the purpose and effect of using personification in writing.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Produce  original examples of personification in written and visual forms.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82873" y="427475"/>
            <a:ext cx="3530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Ground Rules</a:t>
            </a:r>
            <a:endParaRPr b="1" i="0" sz="3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887" y="1455220"/>
            <a:ext cx="1409700" cy="100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63118" y="3155594"/>
            <a:ext cx="17469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 respectful of one  another. Listen to  your teammates.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064" y="1190244"/>
            <a:ext cx="1048560" cy="15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576576" y="3156813"/>
            <a:ext cx="170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Raise your hands if  you have anything  to share.</a:t>
            </a:r>
            <a:endParaRPr b="0" i="0" sz="1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2850" y="1243711"/>
            <a:ext cx="1423162" cy="14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794884" y="3143031"/>
            <a:ext cx="15258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Listen attentively  and follow  instructions.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425" y="1213485"/>
            <a:ext cx="1479169" cy="1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7012940" y="3143031"/>
            <a:ext cx="157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Complete tasks in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given time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1205550" y="1393025"/>
            <a:ext cx="6732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i="0" lang="en" sz="255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Read the following sentences carefully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00" y="1777000"/>
            <a:ext cx="1589500" cy="15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669" l="0" r="0" t="661"/>
          <a:stretch/>
        </p:blipFill>
        <p:spPr>
          <a:xfrm>
            <a:off x="7126925" y="2967475"/>
            <a:ext cx="1687875" cy="16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893125" y="2125350"/>
            <a:ext cx="6613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AutoNum type="arabicPeriod"/>
            </a:pPr>
            <a:r>
              <a:rPr b="0" i="0" lang="en" sz="23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sun’s rays warmed the earth, providing light to all living beings.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779525" y="3452550"/>
            <a:ext cx="610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2. The sun smiled down upon the earth, bringing joy to all living beings.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975" y="1652000"/>
            <a:ext cx="1589500" cy="15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669" l="0" r="0" t="661"/>
          <a:stretch/>
        </p:blipFill>
        <p:spPr>
          <a:xfrm>
            <a:off x="4572000" y="1602813"/>
            <a:ext cx="1687875" cy="16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1750250" y="2171550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098400" y="3383250"/>
            <a:ext cx="6613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Which sentence is more fun to read and why?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1265100" y="1070450"/>
            <a:ext cx="661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Personification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708300" y="1793225"/>
            <a:ext cx="7727400" cy="28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ssistant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The second sentence is more fun to read as it uses personification. </a:t>
            </a:r>
            <a:endParaRPr b="0" i="0" sz="22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ssistant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Personification is a literary device in which human characteristics, qualities, emotions, or actions are attributed to non-human objects or ideas. </a:t>
            </a:r>
            <a:endParaRPr b="0" i="0" sz="22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ssistant"/>
              <a:buChar char="●"/>
            </a:pPr>
            <a:r>
              <a:rPr b="0" i="0" lang="en" sz="2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Through personification, writers breathe life into the non-human world, creating a deeper connection between the reader and the subject being described. </a:t>
            </a:r>
            <a:endParaRPr b="0" i="0" sz="22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1265100" y="1285325"/>
            <a:ext cx="661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Example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3713"/>
            <a:ext cx="2919375" cy="29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2940950" y="2190800"/>
            <a:ext cx="59946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The flowers nodded and smiled at the passing bees.</a:t>
            </a:r>
            <a:endParaRPr b="0" i="0" sz="2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Can you think of any other ways to describe this image using personification? </a:t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265100" y="1235975"/>
            <a:ext cx="66138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Personified Playland!</a:t>
            </a:r>
            <a:endParaRPr b="1" i="0" sz="28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" sz="195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30 minutes</a:t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52400" y="2137225"/>
            <a:ext cx="823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Design a fun and imaginative scene using Genially.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example, you can create a colorful world with talking animals, dancing flowers, and a friendly sun.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personified description for each element within your scene.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1" i="0" lang="en" sz="21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Here is an example of a </a:t>
            </a:r>
            <a:r>
              <a:rPr b="1" i="0" lang="en" sz="2100" u="sng" cap="none" strike="noStrike">
                <a:solidFill>
                  <a:schemeClr val="accent5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Personified Playland</a:t>
            </a:r>
            <a:r>
              <a:rPr b="1" i="0" lang="en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ssistant"/>
                <a:ea typeface="Assistant"/>
                <a:cs typeface="Assistant"/>
                <a:sym typeface="Assistant"/>
              </a:rPr>
              <a:t> created using Genially.  Tap on each element to view its description. Carefully observe how each element has been personified. </a:t>
            </a:r>
            <a:endParaRPr b="1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1205550" y="1393025"/>
            <a:ext cx="67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3137400" y="835775"/>
            <a:ext cx="6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779525" y="3452550"/>
            <a:ext cx="61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265100" y="1235975"/>
            <a:ext cx="661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Rules</a:t>
            </a:r>
            <a:endParaRPr b="1" i="0" sz="19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375150" y="2244375"/>
            <a:ext cx="83937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452400" y="2244375"/>
            <a:ext cx="823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Form groups of 4 learners each.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Let your teacher guide you on how to use Genially.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ssistan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Refer to the ground rules. </a:t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