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Assistant"/>
      <p:regular r:id="rId24"/>
      <p:bold r:id="rId25"/>
    </p:embeddedFont>
    <p:embeddedFont>
      <p:font typeface="Helvetica Neue"/>
      <p:regular r:id="rId26"/>
      <p:bold r:id="rId27"/>
      <p:italic r:id="rId28"/>
      <p:boldItalic r:id="rId29"/>
    </p:embeddedFont>
    <p:embeddedFont>
      <p:font typeface="Helvetica Neue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4" roundtripDataSignature="AMtx7mjCrpU52k+7R1C0/9TQq4DnsZJq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F0EC839-7319-4FBD-BEA7-9FF53DE2E275}">
  <a:tblStyle styleId="{2F0EC839-7319-4FBD-BEA7-9FF53DE2E275}"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DFD"/>
          </a:solidFill>
        </a:fill>
      </a:tcStyle>
    </a:wholeTbl>
    <a:band1H>
      <a:tcTxStyle b="off" i="off"/>
      <a:tcStyle>
        <a:fill>
          <a:solidFill>
            <a:srgbClr val="CDD8FB"/>
          </a:solidFill>
        </a:fill>
      </a:tcStyle>
    </a:band1H>
    <a:band2H>
      <a:tcTxStyle b="off" i="off"/>
    </a:band2H>
    <a:band1V>
      <a:tcTxStyle b="off" i="off"/>
      <a:tcStyle>
        <a:fill>
          <a:solidFill>
            <a:srgbClr val="CDD8FB"/>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Assistant-regular.fntdata"/><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HelveticaNeue-regular.fntdata"/><Relationship Id="rId25" Type="http://schemas.openxmlformats.org/officeDocument/2006/relationships/font" Target="fonts/Assistant-bold.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HelveticaNeue-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HelveticaNeueLight-bold.fntdata"/><Relationship Id="rId30" Type="http://schemas.openxmlformats.org/officeDocument/2006/relationships/font" Target="fonts/HelveticaNeueLight-regular.fntdata"/><Relationship Id="rId11" Type="http://schemas.openxmlformats.org/officeDocument/2006/relationships/slide" Target="slides/slide4.xml"/><Relationship Id="rId33" Type="http://schemas.openxmlformats.org/officeDocument/2006/relationships/font" Target="fonts/HelveticaNeueLight-boldItalic.fntdata"/><Relationship Id="rId10" Type="http://schemas.openxmlformats.org/officeDocument/2006/relationships/slide" Target="slides/slide3.xml"/><Relationship Id="rId32" Type="http://schemas.openxmlformats.org/officeDocument/2006/relationships/font" Target="fonts/HelveticaNeueLight-italic.fntdata"/><Relationship Id="rId13" Type="http://schemas.openxmlformats.org/officeDocument/2006/relationships/slide" Target="slides/slide6.xml"/><Relationship Id="rId12" Type="http://schemas.openxmlformats.org/officeDocument/2006/relationships/slide" Target="slides/slide5.xml"/><Relationship Id="rId34" Type="http://customschemas.google.com/relationships/presentationmetadata" Target="meta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4eb06eed4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4eb06eed4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7:notes"/>
          <p:cNvSpPr/>
          <p:nvPr>
            <p:ph idx="2" type="sldImg"/>
          </p:nvPr>
        </p:nvSpPr>
        <p:spPr>
          <a:xfrm>
            <a:off x="914400" y="571500"/>
            <a:ext cx="2743200" cy="15430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7:notes"/>
          <p:cNvSpPr txBox="1"/>
          <p:nvPr>
            <p:ph idx="1" type="body"/>
          </p:nvPr>
        </p:nvSpPr>
        <p:spPr>
          <a:xfrm>
            <a:off x="457200" y="2200275"/>
            <a:ext cx="3657600" cy="1800300"/>
          </a:xfrm>
          <a:prstGeom prst="rect">
            <a:avLst/>
          </a:prstGeom>
          <a:noFill/>
          <a:ln>
            <a:noFill/>
          </a:ln>
        </p:spPr>
        <p:txBody>
          <a:bodyPr anchorCtr="0" anchor="t" bIns="27925" lIns="55875" spcFirstLastPara="1" rIns="55875" wrap="square" tIns="27925">
            <a:noAutofit/>
          </a:bodyPr>
          <a:lstStyle/>
          <a:p>
            <a:pPr indent="0" lvl="0" marL="0" rtl="0" algn="l">
              <a:lnSpc>
                <a:spcPct val="100000"/>
              </a:lnSpc>
              <a:spcBef>
                <a:spcPts val="0"/>
              </a:spcBef>
              <a:spcAft>
                <a:spcPts val="0"/>
              </a:spcAft>
              <a:buSzPts val="1100"/>
              <a:buNone/>
            </a:pPr>
            <a:r>
              <a:t/>
            </a:r>
            <a:endParaRPr sz="900"/>
          </a:p>
        </p:txBody>
      </p:sp>
      <p:sp>
        <p:nvSpPr>
          <p:cNvPr id="225" name="Google Shape;225;p17:notes"/>
          <p:cNvSpPr txBox="1"/>
          <p:nvPr>
            <p:ph idx="12" type="sldNum"/>
          </p:nvPr>
        </p:nvSpPr>
        <p:spPr>
          <a:xfrm>
            <a:off x="2589742" y="4342607"/>
            <a:ext cx="1981200" cy="229500"/>
          </a:xfrm>
          <a:prstGeom prst="rect">
            <a:avLst/>
          </a:prstGeom>
          <a:noFill/>
          <a:ln>
            <a:noFill/>
          </a:ln>
        </p:spPr>
        <p:txBody>
          <a:bodyPr anchorCtr="0" anchor="b" bIns="27925" lIns="55875" spcFirstLastPara="1" rIns="55875" wrap="square" tIns="27925">
            <a:noAutofit/>
          </a:bodyPr>
          <a:lstStyle/>
          <a:p>
            <a:pPr indent="0" lvl="0" marL="0" marR="0" rtl="0" algn="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000000"/>
                </a:solidFill>
                <a:latin typeface="Arial"/>
                <a:ea typeface="Arial"/>
                <a:cs typeface="Arial"/>
                <a:sym typeface="Arial"/>
              </a:rPr>
              <a:t>‹#›</a:t>
            </a:fld>
            <a:endParaRPr b="0" i="0" sz="9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descr="preencoded.png" id="10" name="Google Shape;10;p19"/>
          <p:cNvPicPr preferRelativeResize="0"/>
          <p:nvPr/>
        </p:nvPicPr>
        <p:blipFill rotWithShape="1">
          <a:blip r:embed="rId2">
            <a:alphaModFix/>
          </a:blip>
          <a:srcRect b="0" l="0" r="0" t="0"/>
          <a:stretch/>
        </p:blipFill>
        <p:spPr>
          <a:xfrm>
            <a:off x="0" y="0"/>
            <a:ext cx="9144002" cy="5143501"/>
          </a:xfrm>
          <a:prstGeom prst="rect">
            <a:avLst/>
          </a:prstGeom>
          <a:noFill/>
          <a:ln>
            <a:noFill/>
          </a:ln>
        </p:spPr>
      </p:pic>
      <p:pic>
        <p:nvPicPr>
          <p:cNvPr descr="preencoded.png" id="11" name="Google Shape;11;p19"/>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sp>
        <p:nvSpPr>
          <p:cNvPr id="12" name="Google Shape;12;p19"/>
          <p:cNvSpPr/>
          <p:nvPr/>
        </p:nvSpPr>
        <p:spPr>
          <a:xfrm>
            <a:off x="7393517" y="4700600"/>
            <a:ext cx="1399200" cy="999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700"/>
              <a:buFont typeface="Arial"/>
              <a:buNone/>
            </a:pPr>
            <a:r>
              <a:rPr b="0" i="1" lang="en-US"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chemeClr val="dk1"/>
              </a:solidFill>
              <a:latin typeface="Calibri"/>
              <a:ea typeface="Calibri"/>
              <a:cs typeface="Calibri"/>
              <a:sym typeface="Calibri"/>
            </a:endParaRPr>
          </a:p>
        </p:txBody>
      </p:sp>
      <p:sp>
        <p:nvSpPr>
          <p:cNvPr id="13" name="Google Shape;13;p19"/>
          <p:cNvSpPr txBox="1"/>
          <p:nvPr>
            <p:ph type="ctrTitle"/>
          </p:nvPr>
        </p:nvSpPr>
        <p:spPr>
          <a:xfrm>
            <a:off x="4914900" y="671525"/>
            <a:ext cx="3095700" cy="13782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4" name="Google Shape;14;p19"/>
          <p:cNvSpPr txBox="1"/>
          <p:nvPr>
            <p:ph idx="1" type="subTitle"/>
          </p:nvPr>
        </p:nvSpPr>
        <p:spPr>
          <a:xfrm>
            <a:off x="4914900" y="2133600"/>
            <a:ext cx="3095700" cy="3936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algn="l">
              <a:lnSpc>
                <a:spcPct val="100000"/>
              </a:lnSpc>
              <a:spcBef>
                <a:spcPts val="0"/>
              </a:spcBef>
              <a:spcAft>
                <a:spcPts val="0"/>
              </a:spcAft>
              <a:buSzPts val="2800"/>
              <a:buFont typeface="Assistant"/>
              <a:buNone/>
              <a:defRPr sz="2800">
                <a:latin typeface="Assistant"/>
                <a:ea typeface="Assistant"/>
                <a:cs typeface="Assistant"/>
                <a:sym typeface="Assistant"/>
              </a:defRPr>
            </a:lvl2pPr>
            <a:lvl3pPr lvl="2" algn="l">
              <a:lnSpc>
                <a:spcPct val="100000"/>
              </a:lnSpc>
              <a:spcBef>
                <a:spcPts val="0"/>
              </a:spcBef>
              <a:spcAft>
                <a:spcPts val="0"/>
              </a:spcAft>
              <a:buSzPts val="2800"/>
              <a:buFont typeface="Assistant"/>
              <a:buNone/>
              <a:defRPr sz="2800">
                <a:latin typeface="Assistant"/>
                <a:ea typeface="Assistant"/>
                <a:cs typeface="Assistant"/>
                <a:sym typeface="Assistant"/>
              </a:defRPr>
            </a:lvl3pPr>
            <a:lvl4pPr lvl="3" algn="l">
              <a:lnSpc>
                <a:spcPct val="100000"/>
              </a:lnSpc>
              <a:spcBef>
                <a:spcPts val="0"/>
              </a:spcBef>
              <a:spcAft>
                <a:spcPts val="0"/>
              </a:spcAft>
              <a:buSzPts val="2800"/>
              <a:buFont typeface="Assistant"/>
              <a:buNone/>
              <a:defRPr sz="2800">
                <a:latin typeface="Assistant"/>
                <a:ea typeface="Assistant"/>
                <a:cs typeface="Assistant"/>
                <a:sym typeface="Assistant"/>
              </a:defRPr>
            </a:lvl4pPr>
            <a:lvl5pPr lvl="4" algn="l">
              <a:lnSpc>
                <a:spcPct val="100000"/>
              </a:lnSpc>
              <a:spcBef>
                <a:spcPts val="0"/>
              </a:spcBef>
              <a:spcAft>
                <a:spcPts val="0"/>
              </a:spcAft>
              <a:buSzPts val="2800"/>
              <a:buFont typeface="Assistant"/>
              <a:buNone/>
              <a:defRPr sz="2800">
                <a:latin typeface="Assistant"/>
                <a:ea typeface="Assistant"/>
                <a:cs typeface="Assistant"/>
                <a:sym typeface="Assistant"/>
              </a:defRPr>
            </a:lvl5pPr>
            <a:lvl6pPr lvl="5" algn="l">
              <a:lnSpc>
                <a:spcPct val="100000"/>
              </a:lnSpc>
              <a:spcBef>
                <a:spcPts val="0"/>
              </a:spcBef>
              <a:spcAft>
                <a:spcPts val="0"/>
              </a:spcAft>
              <a:buSzPts val="2800"/>
              <a:buFont typeface="Assistant"/>
              <a:buNone/>
              <a:defRPr sz="2800">
                <a:latin typeface="Assistant"/>
                <a:ea typeface="Assistant"/>
                <a:cs typeface="Assistant"/>
                <a:sym typeface="Assistant"/>
              </a:defRPr>
            </a:lvl6pPr>
            <a:lvl7pPr lvl="6" algn="l">
              <a:lnSpc>
                <a:spcPct val="100000"/>
              </a:lnSpc>
              <a:spcBef>
                <a:spcPts val="0"/>
              </a:spcBef>
              <a:spcAft>
                <a:spcPts val="0"/>
              </a:spcAft>
              <a:buSzPts val="2800"/>
              <a:buFont typeface="Assistant"/>
              <a:buNone/>
              <a:defRPr sz="2800">
                <a:latin typeface="Assistant"/>
                <a:ea typeface="Assistant"/>
                <a:cs typeface="Assistant"/>
                <a:sym typeface="Assistant"/>
              </a:defRPr>
            </a:lvl7pPr>
            <a:lvl8pPr lvl="7" algn="l">
              <a:lnSpc>
                <a:spcPct val="100000"/>
              </a:lnSpc>
              <a:spcBef>
                <a:spcPts val="0"/>
              </a:spcBef>
              <a:spcAft>
                <a:spcPts val="0"/>
              </a:spcAft>
              <a:buSzPts val="2800"/>
              <a:buFont typeface="Assistant"/>
              <a:buNone/>
              <a:defRPr sz="2800">
                <a:latin typeface="Assistant"/>
                <a:ea typeface="Assistant"/>
                <a:cs typeface="Assistant"/>
                <a:sym typeface="Assistant"/>
              </a:defRPr>
            </a:lvl8pPr>
            <a:lvl9pPr lvl="8" algn="l">
              <a:lnSpc>
                <a:spcPct val="100000"/>
              </a:lnSpc>
              <a:spcBef>
                <a:spcPts val="0"/>
              </a:spcBef>
              <a:spcAft>
                <a:spcPts val="0"/>
              </a:spcAft>
              <a:buSzPts val="2800"/>
              <a:buFont typeface="Assistant"/>
              <a:buNone/>
              <a:defRPr sz="2800">
                <a:latin typeface="Assistant"/>
                <a:ea typeface="Assistant"/>
                <a:cs typeface="Assistant"/>
                <a:sym typeface="Assistant"/>
              </a:defRPr>
            </a:lvl9pPr>
          </a:lstStyle>
          <a:p/>
        </p:txBody>
      </p:sp>
      <p:sp>
        <p:nvSpPr>
          <p:cNvPr id="15" name="Google Shape;1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19"/>
          <p:cNvSpPr/>
          <p:nvPr>
            <p:ph idx="2" type="pic"/>
          </p:nvPr>
        </p:nvSpPr>
        <p:spPr>
          <a:xfrm>
            <a:off x="666750" y="671525"/>
            <a:ext cx="3490800" cy="3490800"/>
          </a:xfrm>
          <a:prstGeom prst="ellipse">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 name="Google Shape;71;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2" name="Google Shape;72;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3" name="Google Shape;7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 name="Google Shape;7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9" name="Google Shape;79;p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0" name="Google Shape;8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1" name="Shape 81"/>
        <p:cNvGrpSpPr/>
        <p:nvPr/>
      </p:nvGrpSpPr>
      <p:grpSpPr>
        <a:xfrm>
          <a:off x="0" y="0"/>
          <a:ext cx="0" cy="0"/>
          <a:chOff x="0" y="0"/>
          <a:chExt cx="0" cy="0"/>
        </a:xfrm>
      </p:grpSpPr>
      <p:sp>
        <p:nvSpPr>
          <p:cNvPr id="82" name="Google Shape;82;p2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3" name="Google Shape;83;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7" name="Google Shape;87;p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Google Shape;88;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9" name="Google Shape;8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3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2" name="Google Shape;9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3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5" name="Google Shape;95;p3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6" name="Google Shape;9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 Full BG" type="secHead">
  <p:cSld name="SECTION_HEADER">
    <p:spTree>
      <p:nvGrpSpPr>
        <p:cNvPr id="17" name="Shape 17"/>
        <p:cNvGrpSpPr/>
        <p:nvPr/>
      </p:nvGrpSpPr>
      <p:grpSpPr>
        <a:xfrm>
          <a:off x="0" y="0"/>
          <a:ext cx="0" cy="0"/>
          <a:chOff x="0" y="0"/>
          <a:chExt cx="0" cy="0"/>
        </a:xfrm>
      </p:grpSpPr>
      <p:pic>
        <p:nvPicPr>
          <p:cNvPr descr="preencoded.png" id="18" name="Google Shape;18;p34"/>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preencoded.png" id="19" name="Google Shape;19;p34"/>
          <p:cNvPicPr preferRelativeResize="0"/>
          <p:nvPr/>
        </p:nvPicPr>
        <p:blipFill rotWithShape="1">
          <a:blip r:embed="rId3">
            <a:alphaModFix/>
          </a:blip>
          <a:srcRect b="0" l="0" r="0" t="0"/>
          <a:stretch/>
        </p:blipFill>
        <p:spPr>
          <a:xfrm>
            <a:off x="7296150" y="4257675"/>
            <a:ext cx="1466850" cy="347663"/>
          </a:xfrm>
          <a:prstGeom prst="rect">
            <a:avLst/>
          </a:prstGeom>
          <a:noFill/>
          <a:ln>
            <a:noFill/>
          </a:ln>
        </p:spPr>
      </p:pic>
      <p:sp>
        <p:nvSpPr>
          <p:cNvPr id="20" name="Google Shape;20;p34"/>
          <p:cNvSpPr/>
          <p:nvPr/>
        </p:nvSpPr>
        <p:spPr>
          <a:xfrm>
            <a:off x="7367972" y="4689350"/>
            <a:ext cx="1363800" cy="104700"/>
          </a:xfrm>
          <a:prstGeom prst="rect">
            <a:avLst/>
          </a:prstGeom>
          <a:noFill/>
          <a:ln>
            <a:noFill/>
          </a:ln>
        </p:spPr>
        <p:txBody>
          <a:bodyPr anchorCtr="0" anchor="t" bIns="0" lIns="0" spcFirstLastPara="1" rIns="0" wrap="square" tIns="0">
            <a:noAutofit/>
          </a:bodyPr>
          <a:lstStyle/>
          <a:p>
            <a:pPr indent="0" lvl="0" marL="0" marR="0" rtl="0" algn="ctr">
              <a:lnSpc>
                <a:spcPct val="116666"/>
              </a:lnSpc>
              <a:spcBef>
                <a:spcPts val="0"/>
              </a:spcBef>
              <a:spcAft>
                <a:spcPts val="0"/>
              </a:spcAft>
              <a:buClr>
                <a:srgbClr val="000000"/>
              </a:buClr>
              <a:buSzPts val="700"/>
              <a:buFont typeface="Arial"/>
              <a:buNone/>
            </a:pPr>
            <a:r>
              <a:rPr b="0" i="0" lang="en-US" sz="700" u="none" cap="none" strike="noStrike">
                <a:solidFill>
                  <a:srgbClr val="FFFFFF"/>
                </a:solidFill>
                <a:latin typeface="Helvetica Neue Light"/>
                <a:ea typeface="Helvetica Neue Light"/>
                <a:cs typeface="Helvetica Neue Light"/>
                <a:sym typeface="Helvetica Neue Light"/>
              </a:rPr>
              <a:t>Edumakers for innovation</a:t>
            </a:r>
            <a:endParaRPr b="0" i="0" sz="700" u="none" cap="none" strike="noStrike">
              <a:solidFill>
                <a:schemeClr val="dk1"/>
              </a:solidFill>
              <a:latin typeface="Calibri"/>
              <a:ea typeface="Calibri"/>
              <a:cs typeface="Calibri"/>
              <a:sym typeface="Calibri"/>
            </a:endParaRPr>
          </a:p>
        </p:txBody>
      </p:sp>
      <p:sp>
        <p:nvSpPr>
          <p:cNvPr id="21" name="Google Shape;21;p3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2pPr>
            <a:lvl3pPr lvl="2"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3pPr>
            <a:lvl4pPr lvl="3"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4pPr>
            <a:lvl5pPr lvl="4"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5pPr>
            <a:lvl6pPr lvl="5"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6pPr>
            <a:lvl7pPr lvl="6"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7pPr>
            <a:lvl8pPr lvl="7"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8pPr>
            <a:lvl9pPr lvl="8" algn="ctr">
              <a:lnSpc>
                <a:spcPct val="100000"/>
              </a:lnSpc>
              <a:spcBef>
                <a:spcPts val="0"/>
              </a:spcBef>
              <a:spcAft>
                <a:spcPts val="0"/>
              </a:spcAft>
              <a:buClr>
                <a:schemeClr val="lt1"/>
              </a:buClr>
              <a:buSzPts val="3000"/>
              <a:buFont typeface="Helvetica Neue"/>
              <a:buNone/>
              <a:defRPr b="1" sz="3000">
                <a:solidFill>
                  <a:schemeClr val="lt1"/>
                </a:solidFill>
                <a:latin typeface="Helvetica Neue"/>
                <a:ea typeface="Helvetica Neue"/>
                <a:cs typeface="Helvetica Neue"/>
                <a:sym typeface="Helvetica Neue"/>
              </a:defRPr>
            </a:lvl9pPr>
          </a:lstStyle>
          <a:p/>
        </p:txBody>
      </p:sp>
      <p:sp>
        <p:nvSpPr>
          <p:cNvPr id="22" name="Google Shape;2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_3_1">
    <p:spTree>
      <p:nvGrpSpPr>
        <p:cNvPr id="23" name="Shape 23"/>
        <p:cNvGrpSpPr/>
        <p:nvPr/>
      </p:nvGrpSpPr>
      <p:grpSpPr>
        <a:xfrm>
          <a:off x="0" y="0"/>
          <a:ext cx="0" cy="0"/>
          <a:chOff x="0" y="0"/>
          <a:chExt cx="0" cy="0"/>
        </a:xfrm>
      </p:grpSpPr>
      <p:sp>
        <p:nvSpPr>
          <p:cNvPr id="24" name="Google Shape;24;p20"/>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Helvetica Neue"/>
              <a:buNone/>
              <a:defRPr b="1" sz="3000">
                <a:latin typeface="Helvetica Neue"/>
                <a:ea typeface="Helvetica Neue"/>
                <a:cs typeface="Helvetica Neue"/>
                <a:sym typeface="Helvetica Neu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pic>
        <p:nvPicPr>
          <p:cNvPr descr="preencoded.png" id="25" name="Google Shape;25;p20"/>
          <p:cNvPicPr preferRelativeResize="0"/>
          <p:nvPr/>
        </p:nvPicPr>
        <p:blipFill rotWithShape="1">
          <a:blip r:embed="rId2">
            <a:alphaModFix/>
          </a:blip>
          <a:srcRect b="0" l="0" r="0" t="0"/>
          <a:stretch/>
        </p:blipFill>
        <p:spPr>
          <a:xfrm>
            <a:off x="4588511" y="-18047"/>
            <a:ext cx="4567237" cy="1647593"/>
          </a:xfrm>
          <a:prstGeom prst="rect">
            <a:avLst/>
          </a:prstGeom>
          <a:noFill/>
          <a:ln>
            <a:noFill/>
          </a:ln>
        </p:spPr>
      </p:pic>
      <p:pic>
        <p:nvPicPr>
          <p:cNvPr descr="preencoded.png" id="26" name="Google Shape;26;p20"/>
          <p:cNvPicPr preferRelativeResize="0"/>
          <p:nvPr/>
        </p:nvPicPr>
        <p:blipFill rotWithShape="1">
          <a:blip r:embed="rId3">
            <a:alphaModFix/>
          </a:blip>
          <a:srcRect b="0" l="0" r="0" t="0"/>
          <a:stretch/>
        </p:blipFill>
        <p:spPr>
          <a:xfrm>
            <a:off x="7377113" y="219075"/>
            <a:ext cx="1466850" cy="347663"/>
          </a:xfrm>
          <a:prstGeom prst="rect">
            <a:avLst/>
          </a:prstGeom>
          <a:noFill/>
          <a:ln>
            <a:noFill/>
          </a:ln>
        </p:spPr>
      </p:pic>
      <p:pic>
        <p:nvPicPr>
          <p:cNvPr descr="preencoded.png" id="27" name="Google Shape;27;p20"/>
          <p:cNvPicPr preferRelativeResize="0"/>
          <p:nvPr/>
        </p:nvPicPr>
        <p:blipFill rotWithShape="1">
          <a:blip r:embed="rId4">
            <a:alphaModFix/>
          </a:blip>
          <a:srcRect b="0" l="0" r="0" t="0"/>
          <a:stretch/>
        </p:blipFill>
        <p:spPr>
          <a:xfrm>
            <a:off x="8424875" y="3414725"/>
            <a:ext cx="733425" cy="1763153"/>
          </a:xfrm>
          <a:prstGeom prst="rect">
            <a:avLst/>
          </a:prstGeom>
          <a:noFill/>
          <a:ln>
            <a:noFill/>
          </a:ln>
        </p:spPr>
      </p:pic>
      <p:pic>
        <p:nvPicPr>
          <p:cNvPr descr="preencoded.png" id="28" name="Google Shape;28;p20"/>
          <p:cNvPicPr preferRelativeResize="0"/>
          <p:nvPr/>
        </p:nvPicPr>
        <p:blipFill rotWithShape="1">
          <a:blip r:embed="rId5">
            <a:alphaModFix/>
          </a:blip>
          <a:srcRect b="0" l="0" r="0" t="0"/>
          <a:stretch/>
        </p:blipFill>
        <p:spPr>
          <a:xfrm>
            <a:off x="7596188" y="4167188"/>
            <a:ext cx="733425" cy="733425"/>
          </a:xfrm>
          <a:prstGeom prst="rect">
            <a:avLst/>
          </a:prstGeom>
          <a:noFill/>
          <a:ln>
            <a:noFill/>
          </a:ln>
        </p:spPr>
      </p:pic>
      <p:pic>
        <p:nvPicPr>
          <p:cNvPr descr="preencoded.png" id="29" name="Google Shape;29;p20"/>
          <p:cNvPicPr preferRelativeResize="0"/>
          <p:nvPr/>
        </p:nvPicPr>
        <p:blipFill rotWithShape="1">
          <a:blip r:embed="rId6">
            <a:alphaModFix/>
          </a:blip>
          <a:srcRect b="0" l="0" r="0" t="0"/>
          <a:stretch/>
        </p:blipFill>
        <p:spPr>
          <a:xfrm>
            <a:off x="8329613" y="3624263"/>
            <a:ext cx="419100" cy="419100"/>
          </a:xfrm>
          <a:prstGeom prst="rect">
            <a:avLst/>
          </a:prstGeom>
          <a:noFill/>
          <a:ln>
            <a:noFill/>
          </a:ln>
        </p:spPr>
      </p:pic>
      <p:sp>
        <p:nvSpPr>
          <p:cNvPr id="30" name="Google Shape;30;p20"/>
          <p:cNvSpPr/>
          <p:nvPr/>
        </p:nvSpPr>
        <p:spPr>
          <a:xfrm>
            <a:off x="7469451" y="635124"/>
            <a:ext cx="1282200" cy="1047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700"/>
              <a:buFont typeface="Arial"/>
              <a:buNone/>
            </a:pPr>
            <a:r>
              <a:rPr b="0" i="0" lang="en-US" sz="700" u="none" cap="none" strike="noStrike">
                <a:solidFill>
                  <a:srgbClr val="FFFFFF"/>
                </a:solidFill>
                <a:latin typeface="Helvetica Neue Light"/>
                <a:ea typeface="Helvetica Neue Light"/>
                <a:cs typeface="Helvetica Neue Light"/>
                <a:sym typeface="Helvetica Neue Light"/>
              </a:rPr>
              <a:t>Making the future of young minds</a:t>
            </a:r>
            <a:endParaRPr b="0" i="0" sz="700" u="none" cap="none" strike="noStrike">
              <a:solidFill>
                <a:srgbClr val="000000"/>
              </a:solidFill>
              <a:latin typeface="Calibri"/>
              <a:ea typeface="Calibri"/>
              <a:cs typeface="Calibri"/>
              <a:sym typeface="Calibri"/>
            </a:endParaRPr>
          </a:p>
        </p:txBody>
      </p:sp>
      <p:sp>
        <p:nvSpPr>
          <p:cNvPr id="31" name="Google Shape;31;p20"/>
          <p:cNvSpPr txBox="1"/>
          <p:nvPr>
            <p:ph idx="1" type="body"/>
          </p:nvPr>
        </p:nvSpPr>
        <p:spPr>
          <a:xfrm>
            <a:off x="504100" y="1482381"/>
            <a:ext cx="7825500" cy="3134100"/>
          </a:xfrm>
          <a:prstGeom prst="rect">
            <a:avLst/>
          </a:prstGeom>
          <a:noFill/>
          <a:ln>
            <a:noFill/>
          </a:ln>
        </p:spPr>
        <p:txBody>
          <a:bodyPr anchorCtr="0" anchor="t" bIns="91425" lIns="91425" spcFirstLastPara="1" rIns="91425" wrap="square" tIns="91425">
            <a:normAutofit/>
          </a:bodyPr>
          <a:lstStyle>
            <a:lvl1pPr indent="-381000" lvl="0" marL="457200" algn="l">
              <a:lnSpc>
                <a:spcPct val="135000"/>
              </a:lnSpc>
              <a:spcBef>
                <a:spcPts val="0"/>
              </a:spcBef>
              <a:spcAft>
                <a:spcPts val="0"/>
              </a:spcAft>
              <a:buSzPts val="2400"/>
              <a:buFont typeface="Assistant"/>
              <a:buChar char="●"/>
              <a:defRPr sz="2400">
                <a:latin typeface="Assistant"/>
                <a:ea typeface="Assistant"/>
                <a:cs typeface="Assistant"/>
                <a:sym typeface="Assistant"/>
              </a:defRPr>
            </a:lvl1pPr>
            <a:lvl2pPr indent="-355600" lvl="1" marL="914400" algn="l">
              <a:lnSpc>
                <a:spcPct val="135000"/>
              </a:lnSpc>
              <a:spcBef>
                <a:spcPts val="0"/>
              </a:spcBef>
              <a:spcAft>
                <a:spcPts val="0"/>
              </a:spcAft>
              <a:buSzPts val="2000"/>
              <a:buFont typeface="Assistant"/>
              <a:buChar char="○"/>
              <a:defRPr sz="2000">
                <a:latin typeface="Assistant"/>
                <a:ea typeface="Assistant"/>
                <a:cs typeface="Assistant"/>
                <a:sym typeface="Assistant"/>
              </a:defRPr>
            </a:lvl2pPr>
            <a:lvl3pPr indent="-355600" lvl="2" marL="1371600" algn="l">
              <a:lnSpc>
                <a:spcPct val="135000"/>
              </a:lnSpc>
              <a:spcBef>
                <a:spcPts val="0"/>
              </a:spcBef>
              <a:spcAft>
                <a:spcPts val="0"/>
              </a:spcAft>
              <a:buSzPts val="2000"/>
              <a:buFont typeface="Assistant"/>
              <a:buChar char="■"/>
              <a:defRPr sz="2000">
                <a:latin typeface="Assistant"/>
                <a:ea typeface="Assistant"/>
                <a:cs typeface="Assistant"/>
                <a:sym typeface="Assistant"/>
              </a:defRPr>
            </a:lvl3pPr>
            <a:lvl4pPr indent="-355600" lvl="3" marL="1828800" algn="l">
              <a:lnSpc>
                <a:spcPct val="135000"/>
              </a:lnSpc>
              <a:spcBef>
                <a:spcPts val="0"/>
              </a:spcBef>
              <a:spcAft>
                <a:spcPts val="0"/>
              </a:spcAft>
              <a:buSzPts val="2000"/>
              <a:buFont typeface="Assistant"/>
              <a:buChar char="●"/>
              <a:defRPr sz="2000">
                <a:latin typeface="Assistant"/>
                <a:ea typeface="Assistant"/>
                <a:cs typeface="Assistant"/>
                <a:sym typeface="Assistant"/>
              </a:defRPr>
            </a:lvl4pPr>
            <a:lvl5pPr indent="-355600" lvl="4" marL="2286000" algn="l">
              <a:lnSpc>
                <a:spcPct val="135000"/>
              </a:lnSpc>
              <a:spcBef>
                <a:spcPts val="0"/>
              </a:spcBef>
              <a:spcAft>
                <a:spcPts val="0"/>
              </a:spcAft>
              <a:buSzPts val="2000"/>
              <a:buFont typeface="Assistant"/>
              <a:buChar char="○"/>
              <a:defRPr sz="2000">
                <a:latin typeface="Assistant"/>
                <a:ea typeface="Assistant"/>
                <a:cs typeface="Assistant"/>
                <a:sym typeface="Assistant"/>
              </a:defRPr>
            </a:lvl5pPr>
            <a:lvl6pPr indent="-355600" lvl="5" marL="2743200" algn="l">
              <a:lnSpc>
                <a:spcPct val="135000"/>
              </a:lnSpc>
              <a:spcBef>
                <a:spcPts val="0"/>
              </a:spcBef>
              <a:spcAft>
                <a:spcPts val="0"/>
              </a:spcAft>
              <a:buSzPts val="2000"/>
              <a:buFont typeface="Assistant"/>
              <a:buChar char="■"/>
              <a:defRPr sz="2000">
                <a:latin typeface="Assistant"/>
                <a:ea typeface="Assistant"/>
                <a:cs typeface="Assistant"/>
                <a:sym typeface="Assistant"/>
              </a:defRPr>
            </a:lvl6pPr>
            <a:lvl7pPr indent="-355600" lvl="6" marL="3200400" algn="l">
              <a:lnSpc>
                <a:spcPct val="135000"/>
              </a:lnSpc>
              <a:spcBef>
                <a:spcPts val="0"/>
              </a:spcBef>
              <a:spcAft>
                <a:spcPts val="0"/>
              </a:spcAft>
              <a:buSzPts val="2000"/>
              <a:buFont typeface="Assistant"/>
              <a:buChar char="●"/>
              <a:defRPr sz="2000">
                <a:latin typeface="Assistant"/>
                <a:ea typeface="Assistant"/>
                <a:cs typeface="Assistant"/>
                <a:sym typeface="Assistant"/>
              </a:defRPr>
            </a:lvl7pPr>
            <a:lvl8pPr indent="-355600" lvl="7" marL="3657600" algn="l">
              <a:lnSpc>
                <a:spcPct val="135000"/>
              </a:lnSpc>
              <a:spcBef>
                <a:spcPts val="0"/>
              </a:spcBef>
              <a:spcAft>
                <a:spcPts val="0"/>
              </a:spcAft>
              <a:buSzPts val="2000"/>
              <a:buFont typeface="Assistant"/>
              <a:buChar char="○"/>
              <a:defRPr sz="2000">
                <a:latin typeface="Assistant"/>
                <a:ea typeface="Assistant"/>
                <a:cs typeface="Assistant"/>
                <a:sym typeface="Assistant"/>
              </a:defRPr>
            </a:lvl8pPr>
            <a:lvl9pPr indent="-355600" lvl="8" marL="4114800" algn="l">
              <a:lnSpc>
                <a:spcPct val="135000"/>
              </a:lnSpc>
              <a:spcBef>
                <a:spcPts val="0"/>
              </a:spcBef>
              <a:spcAft>
                <a:spcPts val="0"/>
              </a:spcAft>
              <a:buSzPts val="2000"/>
              <a:buFont typeface="Assistant"/>
              <a:buChar char="■"/>
              <a:defRPr sz="2000">
                <a:latin typeface="Assistant"/>
                <a:ea typeface="Assistant"/>
                <a:cs typeface="Assistant"/>
                <a:sym typeface="Assistan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Design">
  <p:cSld name="CUSTOM">
    <p:spTree>
      <p:nvGrpSpPr>
        <p:cNvPr id="32" name="Shape 32"/>
        <p:cNvGrpSpPr/>
        <p:nvPr/>
      </p:nvGrpSpPr>
      <p:grpSpPr>
        <a:xfrm>
          <a:off x="0" y="0"/>
          <a:ext cx="0" cy="0"/>
          <a:chOff x="0" y="0"/>
          <a:chExt cx="0" cy="0"/>
        </a:xfrm>
      </p:grpSpPr>
      <p:pic>
        <p:nvPicPr>
          <p:cNvPr descr="preencoded.png" id="33" name="Google Shape;33;p36"/>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descr="preencoded.png" id="34" name="Google Shape;34;p36"/>
          <p:cNvPicPr preferRelativeResize="0"/>
          <p:nvPr/>
        </p:nvPicPr>
        <p:blipFill rotWithShape="1">
          <a:blip r:embed="rId3">
            <a:alphaModFix/>
          </a:blip>
          <a:srcRect b="0" l="0" r="0" t="0"/>
          <a:stretch/>
        </p:blipFill>
        <p:spPr>
          <a:xfrm>
            <a:off x="0" y="2200275"/>
            <a:ext cx="9143996" cy="2943226"/>
          </a:xfrm>
          <a:prstGeom prst="rect">
            <a:avLst/>
          </a:prstGeom>
          <a:noFill/>
          <a:ln>
            <a:noFill/>
          </a:ln>
        </p:spPr>
      </p:pic>
      <p:pic>
        <p:nvPicPr>
          <p:cNvPr descr="preencoded.png" id="35" name="Google Shape;35;p36"/>
          <p:cNvPicPr preferRelativeResize="0"/>
          <p:nvPr/>
        </p:nvPicPr>
        <p:blipFill rotWithShape="1">
          <a:blip r:embed="rId4">
            <a:alphaModFix/>
          </a:blip>
          <a:srcRect b="0" l="0" r="0" t="0"/>
          <a:stretch/>
        </p:blipFill>
        <p:spPr>
          <a:xfrm>
            <a:off x="300038" y="728663"/>
            <a:ext cx="2033588" cy="3662363"/>
          </a:xfrm>
          <a:prstGeom prst="rect">
            <a:avLst/>
          </a:prstGeom>
          <a:noFill/>
          <a:ln>
            <a:noFill/>
          </a:ln>
        </p:spPr>
      </p:pic>
      <p:pic>
        <p:nvPicPr>
          <p:cNvPr descr="preencoded.png" id="36" name="Google Shape;36;p36"/>
          <p:cNvPicPr preferRelativeResize="0"/>
          <p:nvPr/>
        </p:nvPicPr>
        <p:blipFill rotWithShape="1">
          <a:blip r:embed="rId5">
            <a:alphaModFix/>
          </a:blip>
          <a:srcRect b="0" l="0" r="0" t="0"/>
          <a:stretch/>
        </p:blipFill>
        <p:spPr>
          <a:xfrm>
            <a:off x="2462213" y="723900"/>
            <a:ext cx="2033588" cy="3662363"/>
          </a:xfrm>
          <a:prstGeom prst="rect">
            <a:avLst/>
          </a:prstGeom>
          <a:noFill/>
          <a:ln>
            <a:noFill/>
          </a:ln>
        </p:spPr>
      </p:pic>
      <p:pic>
        <p:nvPicPr>
          <p:cNvPr descr="preencoded.png" id="37" name="Google Shape;37;p36"/>
          <p:cNvPicPr preferRelativeResize="0"/>
          <p:nvPr/>
        </p:nvPicPr>
        <p:blipFill rotWithShape="1">
          <a:blip r:embed="rId5">
            <a:alphaModFix/>
          </a:blip>
          <a:srcRect b="0" l="0" r="0" t="0"/>
          <a:stretch/>
        </p:blipFill>
        <p:spPr>
          <a:xfrm>
            <a:off x="4633913" y="723900"/>
            <a:ext cx="2033588" cy="3662363"/>
          </a:xfrm>
          <a:prstGeom prst="rect">
            <a:avLst/>
          </a:prstGeom>
          <a:noFill/>
          <a:ln>
            <a:noFill/>
          </a:ln>
        </p:spPr>
      </p:pic>
      <p:pic>
        <p:nvPicPr>
          <p:cNvPr descr="preencoded.png" id="38" name="Google Shape;38;p36"/>
          <p:cNvPicPr preferRelativeResize="0"/>
          <p:nvPr/>
        </p:nvPicPr>
        <p:blipFill rotWithShape="1">
          <a:blip r:embed="rId5">
            <a:alphaModFix/>
          </a:blip>
          <a:srcRect b="0" l="0" r="0" t="0"/>
          <a:stretch/>
        </p:blipFill>
        <p:spPr>
          <a:xfrm>
            <a:off x="6805613" y="757238"/>
            <a:ext cx="2033588" cy="3662363"/>
          </a:xfrm>
          <a:prstGeom prst="rect">
            <a:avLst/>
          </a:prstGeom>
          <a:noFill/>
          <a:ln>
            <a:noFill/>
          </a:ln>
        </p:spPr>
      </p:pic>
      <p:pic>
        <p:nvPicPr>
          <p:cNvPr descr="preencoded.png" id="39" name="Google Shape;39;p36"/>
          <p:cNvPicPr preferRelativeResize="0"/>
          <p:nvPr/>
        </p:nvPicPr>
        <p:blipFill rotWithShape="1">
          <a:blip r:embed="rId6">
            <a:alphaModFix/>
          </a:blip>
          <a:srcRect b="0" l="0" r="0" t="0"/>
          <a:stretch/>
        </p:blipFill>
        <p:spPr>
          <a:xfrm>
            <a:off x="7620000" y="4691063"/>
            <a:ext cx="1219200" cy="290513"/>
          </a:xfrm>
          <a:prstGeom prst="rect">
            <a:avLst/>
          </a:prstGeom>
          <a:noFill/>
          <a:ln>
            <a:noFill/>
          </a:ln>
        </p:spPr>
      </p:pic>
      <p:sp>
        <p:nvSpPr>
          <p:cNvPr id="40" name="Google Shape;40;p36"/>
          <p:cNvSpPr/>
          <p:nvPr>
            <p:ph idx="2" type="pic"/>
          </p:nvPr>
        </p:nvSpPr>
        <p:spPr>
          <a:xfrm>
            <a:off x="300050" y="723898"/>
            <a:ext cx="2033700" cy="1525200"/>
          </a:xfrm>
          <a:prstGeom prst="roundRect">
            <a:avLst>
              <a:gd fmla="val 7806" name="adj"/>
            </a:avLst>
          </a:prstGeom>
          <a:noFill/>
          <a:ln>
            <a:noFill/>
          </a:ln>
        </p:spPr>
      </p:sp>
      <p:sp>
        <p:nvSpPr>
          <p:cNvPr id="41" name="Google Shape;41;p36"/>
          <p:cNvSpPr/>
          <p:nvPr>
            <p:ph idx="3" type="pic"/>
          </p:nvPr>
        </p:nvSpPr>
        <p:spPr>
          <a:xfrm>
            <a:off x="2466925" y="723898"/>
            <a:ext cx="2033700" cy="1525200"/>
          </a:xfrm>
          <a:prstGeom prst="roundRect">
            <a:avLst>
              <a:gd fmla="val 8435" name="adj"/>
            </a:avLst>
          </a:prstGeom>
          <a:noFill/>
          <a:ln>
            <a:noFill/>
          </a:ln>
        </p:spPr>
      </p:sp>
      <p:sp>
        <p:nvSpPr>
          <p:cNvPr id="42" name="Google Shape;42;p36"/>
          <p:cNvSpPr/>
          <p:nvPr>
            <p:ph idx="4" type="pic"/>
          </p:nvPr>
        </p:nvSpPr>
        <p:spPr>
          <a:xfrm>
            <a:off x="4636275" y="723898"/>
            <a:ext cx="2033700" cy="1525200"/>
          </a:xfrm>
          <a:prstGeom prst="roundRect">
            <a:avLst>
              <a:gd fmla="val 7806" name="adj"/>
            </a:avLst>
          </a:prstGeom>
          <a:noFill/>
          <a:ln>
            <a:noFill/>
          </a:ln>
        </p:spPr>
      </p:sp>
      <p:sp>
        <p:nvSpPr>
          <p:cNvPr id="43" name="Google Shape;43;p36"/>
          <p:cNvSpPr/>
          <p:nvPr>
            <p:ph idx="5" type="pic"/>
          </p:nvPr>
        </p:nvSpPr>
        <p:spPr>
          <a:xfrm>
            <a:off x="6805625" y="757248"/>
            <a:ext cx="2033700" cy="1525200"/>
          </a:xfrm>
          <a:prstGeom prst="roundRect">
            <a:avLst>
              <a:gd fmla="val 7806" name="adj"/>
            </a:avLst>
          </a:prstGeom>
          <a:noFill/>
          <a:ln>
            <a:noFill/>
          </a:ln>
        </p:spPr>
      </p:sp>
      <p:sp>
        <p:nvSpPr>
          <p:cNvPr id="44" name="Google Shape;44;p36"/>
          <p:cNvSpPr txBox="1"/>
          <p:nvPr>
            <p:ph idx="1" type="subTitle"/>
          </p:nvPr>
        </p:nvSpPr>
        <p:spPr>
          <a:xfrm>
            <a:off x="300050" y="2998800"/>
            <a:ext cx="2024100" cy="1344600"/>
          </a:xfrm>
          <a:prstGeom prst="rect">
            <a:avLst/>
          </a:prstGeom>
          <a:noFill/>
          <a:ln>
            <a:noFill/>
          </a:ln>
        </p:spPr>
        <p:txBody>
          <a:bodyPr anchorCtr="0" anchor="t" bIns="91425" lIns="91425" spcFirstLastPara="1" rIns="91425" wrap="square" tIns="91425">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p:txBody>
      </p:sp>
      <p:sp>
        <p:nvSpPr>
          <p:cNvPr id="45" name="Google Shape;45;p36"/>
          <p:cNvSpPr txBox="1"/>
          <p:nvPr>
            <p:ph type="title"/>
          </p:nvPr>
        </p:nvSpPr>
        <p:spPr>
          <a:xfrm>
            <a:off x="300050" y="2351500"/>
            <a:ext cx="2024100" cy="69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6" name="Google Shape;46;p36"/>
          <p:cNvSpPr txBox="1"/>
          <p:nvPr>
            <p:ph idx="6" type="subTitle"/>
          </p:nvPr>
        </p:nvSpPr>
        <p:spPr>
          <a:xfrm>
            <a:off x="2471725" y="2998800"/>
            <a:ext cx="2024100" cy="1344600"/>
          </a:xfrm>
          <a:prstGeom prst="rect">
            <a:avLst/>
          </a:prstGeom>
          <a:noFill/>
          <a:ln>
            <a:noFill/>
          </a:ln>
        </p:spPr>
        <p:txBody>
          <a:bodyPr anchorCtr="0" anchor="t" bIns="91425" lIns="91425" spcFirstLastPara="1" rIns="91425" wrap="square" tIns="91425">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p:txBody>
      </p:sp>
      <p:sp>
        <p:nvSpPr>
          <p:cNvPr id="47" name="Google Shape;47;p36"/>
          <p:cNvSpPr txBox="1"/>
          <p:nvPr>
            <p:ph idx="7" type="title"/>
          </p:nvPr>
        </p:nvSpPr>
        <p:spPr>
          <a:xfrm>
            <a:off x="2471725" y="2351500"/>
            <a:ext cx="2024100" cy="69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8" name="Google Shape;48;p36"/>
          <p:cNvSpPr txBox="1"/>
          <p:nvPr>
            <p:ph idx="8" type="subTitle"/>
          </p:nvPr>
        </p:nvSpPr>
        <p:spPr>
          <a:xfrm>
            <a:off x="4638675" y="2998800"/>
            <a:ext cx="2024100" cy="1344600"/>
          </a:xfrm>
          <a:prstGeom prst="rect">
            <a:avLst/>
          </a:prstGeom>
          <a:noFill/>
          <a:ln>
            <a:noFill/>
          </a:ln>
        </p:spPr>
        <p:txBody>
          <a:bodyPr anchorCtr="0" anchor="t" bIns="91425" lIns="91425" spcFirstLastPara="1" rIns="91425" wrap="square" tIns="91425">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p:txBody>
      </p:sp>
      <p:sp>
        <p:nvSpPr>
          <p:cNvPr id="49" name="Google Shape;49;p36"/>
          <p:cNvSpPr txBox="1"/>
          <p:nvPr>
            <p:ph idx="9" type="title"/>
          </p:nvPr>
        </p:nvSpPr>
        <p:spPr>
          <a:xfrm>
            <a:off x="4638675" y="2351500"/>
            <a:ext cx="2024100" cy="69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0" name="Google Shape;50;p36"/>
          <p:cNvSpPr txBox="1"/>
          <p:nvPr>
            <p:ph idx="13" type="subTitle"/>
          </p:nvPr>
        </p:nvSpPr>
        <p:spPr>
          <a:xfrm>
            <a:off x="6805600" y="2998800"/>
            <a:ext cx="2024100" cy="1344600"/>
          </a:xfrm>
          <a:prstGeom prst="rect">
            <a:avLst/>
          </a:prstGeom>
          <a:noFill/>
          <a:ln>
            <a:noFill/>
          </a:ln>
        </p:spPr>
        <p:txBody>
          <a:bodyPr anchorCtr="0" anchor="t" bIns="91425" lIns="91425" spcFirstLastPara="1" rIns="91425" wrap="square" tIns="91425">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p:txBody>
      </p:sp>
      <p:sp>
        <p:nvSpPr>
          <p:cNvPr id="51" name="Google Shape;51;p36"/>
          <p:cNvSpPr txBox="1"/>
          <p:nvPr>
            <p:ph idx="14" type="title"/>
          </p:nvPr>
        </p:nvSpPr>
        <p:spPr>
          <a:xfrm>
            <a:off x="6805600" y="2351500"/>
            <a:ext cx="2024100" cy="69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800"/>
              <a:buFont typeface="Assistant"/>
              <a:buNone/>
              <a:defRPr b="1" sz="1800">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3">
    <p:spTree>
      <p:nvGrpSpPr>
        <p:cNvPr id="52" name="Shape 5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57" name="Shape 5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0" name="Google Shape;60;p2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1" name="Google Shape;6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2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4" name="Google Shape;6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8" name="Google Shape;6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theme" Target="../theme/theme3.xml"/><Relationship Id="rId12" Type="http://schemas.openxmlformats.org/officeDocument/2006/relationships/slideLayout" Target="../slideLayouts/slideLayout17.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chemeClr val="dk1"/>
              </a:buClr>
              <a:buSzPts val="3000"/>
              <a:buFont typeface="Helvetica Neue"/>
              <a:buNone/>
              <a:defRPr b="1" i="0" sz="3000" u="none" cap="none" strike="noStrike">
                <a:solidFill>
                  <a:schemeClr val="dk1"/>
                </a:solidFill>
                <a:latin typeface="Helvetica Neue"/>
                <a:ea typeface="Helvetica Neue"/>
                <a:cs typeface="Helvetica Neue"/>
                <a:sym typeface="Helvetica Neue"/>
              </a:defRPr>
            </a:lvl9pPr>
          </a:lstStyle>
          <a:p/>
        </p:txBody>
      </p:sp>
      <p:sp>
        <p:nvSpPr>
          <p:cNvPr id="7" name="Google Shape;7;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81000" lvl="0" marL="457200" marR="0" rtl="0" algn="l">
              <a:lnSpc>
                <a:spcPct val="135000"/>
              </a:lnSpc>
              <a:spcBef>
                <a:spcPts val="0"/>
              </a:spcBef>
              <a:spcAft>
                <a:spcPts val="0"/>
              </a:spcAft>
              <a:buClr>
                <a:schemeClr val="dk2"/>
              </a:buClr>
              <a:buSzPts val="2400"/>
              <a:buFont typeface="Assistant"/>
              <a:buChar char="●"/>
              <a:defRPr b="0" i="0" sz="2400" u="none" cap="none" strike="noStrike">
                <a:solidFill>
                  <a:schemeClr val="dk2"/>
                </a:solidFill>
                <a:latin typeface="Assistant"/>
                <a:ea typeface="Assistant"/>
                <a:cs typeface="Assistant"/>
                <a:sym typeface="Assistant"/>
              </a:defRPr>
            </a:lvl1pPr>
            <a:lvl2pPr indent="-355600" lvl="1" marL="9144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2pPr>
            <a:lvl3pPr indent="-355600" lvl="2" marL="13716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3pPr>
            <a:lvl4pPr indent="-355600" lvl="3" marL="18288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4pPr>
            <a:lvl5pPr indent="-355600" lvl="4" marL="22860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5pPr>
            <a:lvl6pPr indent="-355600" lvl="5" marL="27432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6pPr>
            <a:lvl7pPr indent="-355600" lvl="6" marL="32004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7pPr>
            <a:lvl8pPr indent="-355600" lvl="7" marL="36576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8pPr>
            <a:lvl9pPr indent="-355600" lvl="8" marL="4114800" marR="0" rtl="0" algn="l">
              <a:lnSpc>
                <a:spcPct val="135000"/>
              </a:lnSpc>
              <a:spcBef>
                <a:spcPts val="0"/>
              </a:spcBef>
              <a:spcAft>
                <a:spcPts val="0"/>
              </a:spcAft>
              <a:buClr>
                <a:schemeClr val="dk2"/>
              </a:buClr>
              <a:buSzPts val="2000"/>
              <a:buFont typeface="Assistant"/>
              <a:buChar char="■"/>
              <a:defRPr b="0" i="0" sz="2000" u="none" cap="none" strike="noStrike">
                <a:solidFill>
                  <a:schemeClr val="dk2"/>
                </a:solidFill>
                <a:latin typeface="Assistant"/>
                <a:ea typeface="Assistant"/>
                <a:cs typeface="Assistant"/>
                <a:sym typeface="Assistant"/>
              </a:defRPr>
            </a:lvl9pPr>
          </a:lstStyle>
          <a:p/>
        </p:txBody>
      </p:sp>
      <p:sp>
        <p:nvSpPr>
          <p:cNvPr id="8" name="Google Shape;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3" name="Shape 53"/>
        <p:cNvGrpSpPr/>
        <p:nvPr/>
      </p:nvGrpSpPr>
      <p:grpSpPr>
        <a:xfrm>
          <a:off x="0" y="0"/>
          <a:ext cx="0" cy="0"/>
          <a:chOff x="0" y="0"/>
          <a:chExt cx="0" cy="0"/>
        </a:xfrm>
      </p:grpSpPr>
      <p:sp>
        <p:nvSpPr>
          <p:cNvPr id="54" name="Google Shape;54;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 name="Google Shape;55;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6" name="Google Shape;5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28.png"/><Relationship Id="rId5" Type="http://schemas.openxmlformats.org/officeDocument/2006/relationships/image" Target="../media/image20.png"/><Relationship Id="rId6"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gif"/><Relationship Id="rId4" Type="http://schemas.openxmlformats.org/officeDocument/2006/relationships/image" Target="../media/image18.gif"/><Relationship Id="rId5" Type="http://schemas.openxmlformats.org/officeDocument/2006/relationships/image" Target="../media/image2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
          <p:cNvPicPr preferRelativeResize="0"/>
          <p:nvPr>
            <p:ph idx="2" type="pic"/>
          </p:nvPr>
        </p:nvPicPr>
        <p:blipFill rotWithShape="1">
          <a:blip r:embed="rId3">
            <a:alphaModFix/>
          </a:blip>
          <a:srcRect b="0" l="16679" r="16679" t="0"/>
          <a:stretch/>
        </p:blipFill>
        <p:spPr>
          <a:xfrm>
            <a:off x="666750" y="671525"/>
            <a:ext cx="3490800" cy="3490800"/>
          </a:xfrm>
          <a:prstGeom prst="ellipse">
            <a:avLst/>
          </a:prstGeom>
          <a:noFill/>
          <a:ln>
            <a:noFill/>
          </a:ln>
        </p:spPr>
      </p:pic>
      <p:sp>
        <p:nvSpPr>
          <p:cNvPr id="104" name="Google Shape;104;p1"/>
          <p:cNvSpPr txBox="1"/>
          <p:nvPr>
            <p:ph idx="1" type="subTitle"/>
          </p:nvPr>
        </p:nvSpPr>
        <p:spPr>
          <a:xfrm>
            <a:off x="4914900" y="2133600"/>
            <a:ext cx="3095700" cy="393600"/>
          </a:xfrm>
          <a:prstGeom prst="rect">
            <a:avLst/>
          </a:prstGeom>
          <a:noFill/>
          <a:ln>
            <a:noFill/>
          </a:ln>
        </p:spPr>
        <p:txBody>
          <a:bodyPr anchorCtr="0" anchor="ctr" bIns="91425" lIns="91425" spcFirstLastPara="1" rIns="91425" wrap="square" tIns="91425">
            <a:normAutofit fontScale="70000" lnSpcReduction="20000"/>
          </a:bodyPr>
          <a:lstStyle/>
          <a:p>
            <a:pPr indent="-381000" lvl="0" marL="457200" rtl="0" algn="l">
              <a:lnSpc>
                <a:spcPct val="100000"/>
              </a:lnSpc>
              <a:spcBef>
                <a:spcPts val="0"/>
              </a:spcBef>
              <a:spcAft>
                <a:spcPts val="0"/>
              </a:spcAft>
              <a:buClr>
                <a:schemeClr val="dk1"/>
              </a:buClr>
              <a:buSzPct val="142855"/>
              <a:buFont typeface="Assistant"/>
              <a:buNone/>
            </a:pPr>
            <a:r>
              <a:rPr lang="en-US"/>
              <a:t>Day 1: Solar Charger</a:t>
            </a:r>
            <a:endParaRPr/>
          </a:p>
        </p:txBody>
      </p:sp>
      <p:sp>
        <p:nvSpPr>
          <p:cNvPr id="105" name="Google Shape;105;p1"/>
          <p:cNvSpPr txBox="1"/>
          <p:nvPr>
            <p:ph type="ctrTitle"/>
          </p:nvPr>
        </p:nvSpPr>
        <p:spPr>
          <a:xfrm>
            <a:off x="4914900" y="671525"/>
            <a:ext cx="3095700" cy="1378200"/>
          </a:xfrm>
          <a:prstGeom prst="rect">
            <a:avLst/>
          </a:prstGeom>
          <a:noFill/>
          <a:ln>
            <a:noFill/>
          </a:ln>
        </p:spPr>
        <p:txBody>
          <a:bodyPr anchorCtr="0" anchor="ctr"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CHSA Summer School - Physics and Engineering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6"/>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Font typeface="Helvetica Neue"/>
              <a:buNone/>
            </a:pPr>
            <a:r>
              <a:rPr lang="en-US"/>
              <a:t>Energy consumption</a:t>
            </a:r>
            <a:endParaRPr/>
          </a:p>
        </p:txBody>
      </p:sp>
      <p:sp>
        <p:nvSpPr>
          <p:cNvPr descr="My Physics Blog: Series and Parallel Circuits" id="188" name="Google Shape;188;p46"/>
          <p:cNvSpPr/>
          <p:nvPr/>
        </p:nvSpPr>
        <p:spPr>
          <a:xfrm>
            <a:off x="5325175" y="1608161"/>
            <a:ext cx="164976" cy="164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My Physics Blog: Series and Parallel Circuits" id="189" name="Google Shape;189;p46"/>
          <p:cNvSpPr/>
          <p:nvPr/>
        </p:nvSpPr>
        <p:spPr>
          <a:xfrm>
            <a:off x="5382775" y="357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46"/>
          <p:cNvSpPr/>
          <p:nvPr/>
        </p:nvSpPr>
        <p:spPr>
          <a:xfrm>
            <a:off x="572400" y="972919"/>
            <a:ext cx="6159600"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ssistant"/>
                <a:ea typeface="Assistant"/>
                <a:cs typeface="Assistant"/>
                <a:sym typeface="Assistant"/>
              </a:rPr>
              <a:t>Calculate the cost of charging a mobile phone from 0 to 100%. The other details are given below: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ssistant"/>
                <a:ea typeface="Assistant"/>
                <a:cs typeface="Assistant"/>
                <a:sym typeface="Assistant"/>
              </a:rPr>
              <a:t>Electricity rate</a:t>
            </a:r>
            <a:r>
              <a:rPr b="0" i="0" lang="en-US" sz="1400" u="none" cap="none" strike="noStrike">
                <a:solidFill>
                  <a:srgbClr val="000000"/>
                </a:solidFill>
                <a:latin typeface="Assistant"/>
                <a:ea typeface="Assistant"/>
                <a:cs typeface="Assistant"/>
                <a:sym typeface="Assistant"/>
              </a:rPr>
              <a:t>: $0.12/kWh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ssistant"/>
                <a:ea typeface="Assistant"/>
                <a:cs typeface="Assistant"/>
                <a:sym typeface="Assistant"/>
              </a:rPr>
              <a:t>Charging time</a:t>
            </a:r>
            <a:r>
              <a:rPr b="0" i="0" lang="en-US" sz="1400" u="none" cap="none" strike="noStrike">
                <a:solidFill>
                  <a:srgbClr val="000000"/>
                </a:solidFill>
                <a:latin typeface="Assistant"/>
                <a:ea typeface="Assistant"/>
                <a:cs typeface="Assistant"/>
                <a:sym typeface="Assistant"/>
              </a:rPr>
              <a:t>: 2 hours from 0 to 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ssistant"/>
                <a:ea typeface="Assistant"/>
                <a:cs typeface="Assistant"/>
                <a:sym typeface="Assistant"/>
              </a:rPr>
              <a:t>Mobile phone charger current rating</a:t>
            </a:r>
            <a:r>
              <a:rPr b="0" i="0" lang="en-US" sz="1400" u="none" cap="none" strike="noStrike">
                <a:solidFill>
                  <a:srgbClr val="000000"/>
                </a:solidFill>
                <a:latin typeface="Assistant"/>
                <a:ea typeface="Assistant"/>
                <a:cs typeface="Assistant"/>
                <a:sym typeface="Assistant"/>
              </a:rPr>
              <a:t>: 2 Amps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ssistant"/>
                <a:ea typeface="Assistant"/>
                <a:cs typeface="Assistant"/>
                <a:sym typeface="Assistant"/>
              </a:rPr>
              <a:t>Mobile phone charger voltage rating</a:t>
            </a:r>
            <a:r>
              <a:rPr b="0" i="0" lang="en-US" sz="1400" u="none" cap="none" strike="noStrike">
                <a:solidFill>
                  <a:srgbClr val="000000"/>
                </a:solidFill>
                <a:latin typeface="Assistant"/>
                <a:ea typeface="Assistant"/>
                <a:cs typeface="Assistant"/>
                <a:sym typeface="Assistant"/>
              </a:rPr>
              <a:t>: 5 Volts</a:t>
            </a:r>
            <a:endParaRPr b="0" i="0" sz="1400" u="none" cap="none" strike="noStrike">
              <a:solidFill>
                <a:schemeClr val="dk1"/>
              </a:solidFill>
              <a:latin typeface="Assistant"/>
              <a:ea typeface="Assistant"/>
              <a:cs typeface="Assistant"/>
              <a:sym typeface="Assistan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7"/>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Font typeface="Helvetica Neue"/>
              <a:buNone/>
            </a:pPr>
            <a:r>
              <a:rPr lang="en-US"/>
              <a:t>Energy consumption</a:t>
            </a:r>
            <a:endParaRPr/>
          </a:p>
        </p:txBody>
      </p:sp>
      <p:sp>
        <p:nvSpPr>
          <p:cNvPr descr="My Physics Blog: Series and Parallel Circuits" id="196" name="Google Shape;196;p47"/>
          <p:cNvSpPr/>
          <p:nvPr/>
        </p:nvSpPr>
        <p:spPr>
          <a:xfrm>
            <a:off x="5325175" y="1608161"/>
            <a:ext cx="164976" cy="164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My Physics Blog: Series and Parallel Circuits" id="197" name="Google Shape;197;p47"/>
          <p:cNvSpPr/>
          <p:nvPr/>
        </p:nvSpPr>
        <p:spPr>
          <a:xfrm>
            <a:off x="5382775" y="357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47"/>
          <p:cNvSpPr/>
          <p:nvPr/>
        </p:nvSpPr>
        <p:spPr>
          <a:xfrm>
            <a:off x="572400" y="972919"/>
            <a:ext cx="6159600"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ssistant"/>
                <a:ea typeface="Assistant"/>
                <a:cs typeface="Assistant"/>
                <a:sym typeface="Assistant"/>
              </a:rPr>
              <a:t>Calculate the cost of charging a mobile phone from 0 to 100%. The other details are given below: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ssistant"/>
                <a:ea typeface="Assistant"/>
                <a:cs typeface="Assistant"/>
                <a:sym typeface="Assistant"/>
              </a:rPr>
              <a:t>Electricity rate</a:t>
            </a:r>
            <a:r>
              <a:rPr b="0" i="0" lang="en-US" sz="1400" u="none" cap="none" strike="noStrike">
                <a:solidFill>
                  <a:srgbClr val="000000"/>
                </a:solidFill>
                <a:latin typeface="Assistant"/>
                <a:ea typeface="Assistant"/>
                <a:cs typeface="Assistant"/>
                <a:sym typeface="Assistant"/>
              </a:rPr>
              <a:t>: $0.12/kWh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ssistant"/>
                <a:ea typeface="Assistant"/>
                <a:cs typeface="Assistant"/>
                <a:sym typeface="Assistant"/>
              </a:rPr>
              <a:t>Charging time</a:t>
            </a:r>
            <a:r>
              <a:rPr b="0" i="0" lang="en-US" sz="1400" u="none" cap="none" strike="noStrike">
                <a:solidFill>
                  <a:srgbClr val="000000"/>
                </a:solidFill>
                <a:latin typeface="Assistant"/>
                <a:ea typeface="Assistant"/>
                <a:cs typeface="Assistant"/>
                <a:sym typeface="Assistant"/>
              </a:rPr>
              <a:t>: 2 hours from 0 to 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ssistant"/>
                <a:ea typeface="Assistant"/>
                <a:cs typeface="Assistant"/>
                <a:sym typeface="Assistant"/>
              </a:rPr>
              <a:t>Mobile phone charger current rating</a:t>
            </a:r>
            <a:r>
              <a:rPr b="0" i="0" lang="en-US" sz="1400" u="none" cap="none" strike="noStrike">
                <a:solidFill>
                  <a:srgbClr val="000000"/>
                </a:solidFill>
                <a:latin typeface="Assistant"/>
                <a:ea typeface="Assistant"/>
                <a:cs typeface="Assistant"/>
                <a:sym typeface="Assistant"/>
              </a:rPr>
              <a:t>: 2 Amps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ssistant"/>
                <a:ea typeface="Assistant"/>
                <a:cs typeface="Assistant"/>
                <a:sym typeface="Assistant"/>
              </a:rPr>
              <a:t>Mobile phone charger voltage rating</a:t>
            </a:r>
            <a:r>
              <a:rPr b="0" i="0" lang="en-US" sz="1400" u="none" cap="none" strike="noStrike">
                <a:solidFill>
                  <a:srgbClr val="000000"/>
                </a:solidFill>
                <a:latin typeface="Assistant"/>
                <a:ea typeface="Assistant"/>
                <a:cs typeface="Assistant"/>
                <a:sym typeface="Assistant"/>
              </a:rPr>
              <a:t>: 5 Volts</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ssistant"/>
                <a:ea typeface="Assistant"/>
                <a:cs typeface="Assistant"/>
                <a:sym typeface="Assistant"/>
              </a:rPr>
              <a:t>Step 1: Calculate the power rating of the charger</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ssistant"/>
                <a:ea typeface="Assistant"/>
                <a:cs typeface="Assistant"/>
                <a:sym typeface="Assistant"/>
              </a:rPr>
              <a:t>P = V×I</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ssistant"/>
                <a:ea typeface="Assistant"/>
                <a:cs typeface="Assistant"/>
                <a:sym typeface="Assistant"/>
              </a:rPr>
              <a:t>    = 2V×5A = 10 W</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ssistant"/>
                <a:ea typeface="Assistant"/>
                <a:cs typeface="Assistant"/>
                <a:sym typeface="Assistant"/>
              </a:rPr>
              <a:t>Step 2: Calculate the energy consumed in two hours</a:t>
            </a:r>
            <a:endParaRPr b="1"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ssistant"/>
                <a:ea typeface="Assistant"/>
                <a:cs typeface="Assistant"/>
                <a:sym typeface="Assistant"/>
              </a:rPr>
              <a:t>E = P×T</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ssistant"/>
                <a:ea typeface="Assistant"/>
                <a:cs typeface="Assistant"/>
                <a:sym typeface="Assistant"/>
              </a:rPr>
              <a:t>    = 10W×2h = 20Wh = 0.02 kWh</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ssistant"/>
                <a:ea typeface="Assistant"/>
                <a:cs typeface="Assistant"/>
                <a:sym typeface="Assistant"/>
              </a:rPr>
              <a:t>Step 3: Calculate the cost of charging</a:t>
            </a:r>
            <a:endParaRPr b="1"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ssistant"/>
                <a:ea typeface="Assistant"/>
                <a:cs typeface="Assistant"/>
                <a:sym typeface="Assistant"/>
              </a:rPr>
              <a:t>Total cost = 0.02 kWh×</a:t>
            </a:r>
            <a:r>
              <a:rPr b="0" i="0" lang="en-US" sz="1400" u="none" cap="none" strike="noStrike">
                <a:solidFill>
                  <a:schemeClr val="dk1"/>
                </a:solidFill>
                <a:latin typeface="Assistant"/>
                <a:ea typeface="Assistant"/>
                <a:cs typeface="Assistant"/>
                <a:sym typeface="Assistant"/>
              </a:rPr>
              <a:t>0.12/kWh = </a:t>
            </a:r>
            <a:r>
              <a:rPr b="1" i="0" lang="en-US" sz="1400" u="none" cap="none" strike="noStrike">
                <a:solidFill>
                  <a:schemeClr val="dk1"/>
                </a:solidFill>
                <a:latin typeface="Assistant"/>
                <a:ea typeface="Assistant"/>
                <a:cs typeface="Assistant"/>
                <a:sym typeface="Assistant"/>
              </a:rPr>
              <a:t>0.0024$</a:t>
            </a:r>
            <a:endParaRPr b="1" i="0" sz="1400" u="none" cap="none" strike="noStrike">
              <a:solidFill>
                <a:srgbClr val="000000"/>
              </a:solidFill>
              <a:latin typeface="Assistant"/>
              <a:ea typeface="Assistant"/>
              <a:cs typeface="Assistant"/>
              <a:sym typeface="Assistan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49"/>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333"/>
              <a:buFont typeface="Helvetica Neue"/>
              <a:buNone/>
            </a:pPr>
            <a:r>
              <a:rPr lang="en-US"/>
              <a:t>Numerical</a:t>
            </a:r>
            <a:endParaRPr/>
          </a:p>
        </p:txBody>
      </p:sp>
      <p:sp>
        <p:nvSpPr>
          <p:cNvPr id="204" name="Google Shape;204;p49"/>
          <p:cNvSpPr txBox="1"/>
          <p:nvPr>
            <p:ph idx="1" type="body"/>
          </p:nvPr>
        </p:nvSpPr>
        <p:spPr>
          <a:xfrm>
            <a:off x="-177211" y="929488"/>
            <a:ext cx="7471145" cy="2600521"/>
          </a:xfrm>
          <a:prstGeom prst="rect">
            <a:avLst/>
          </a:prstGeom>
          <a:noFill/>
          <a:ln>
            <a:noFill/>
          </a:ln>
        </p:spPr>
        <p:txBody>
          <a:bodyPr anchorCtr="0" anchor="t" bIns="91425" lIns="91425" spcFirstLastPara="1" rIns="91425" wrap="square" tIns="91425">
            <a:normAutofit lnSpcReduction="10000"/>
          </a:bodyPr>
          <a:lstStyle/>
          <a:p>
            <a:pPr indent="-228600" lvl="0" marL="457200" rtl="0" algn="l">
              <a:lnSpc>
                <a:spcPct val="135000"/>
              </a:lnSpc>
              <a:spcBef>
                <a:spcPts val="0"/>
              </a:spcBef>
              <a:spcAft>
                <a:spcPts val="0"/>
              </a:spcAft>
              <a:buSzPts val="2400"/>
              <a:buNone/>
            </a:pPr>
            <a:r>
              <a:rPr lang="en-US" sz="1400">
                <a:solidFill>
                  <a:schemeClr val="dk1"/>
                </a:solidFill>
              </a:rPr>
              <a:t>       A solar charger costs $30 and has a power output of 10 Watts. If the average cost of electricity is $0.15 per kilowatt-hour (kWh) and the wattage rating of a mobile charger is 5 Watts, calculate in how much time the cost of the solar charger will be recovered through savings in electricity. Assume the mobile charger is used twice a day to charge a phone.</a:t>
            </a:r>
            <a:endParaRPr/>
          </a:p>
          <a:p>
            <a:pPr indent="-228600" lvl="0" marL="457200" rtl="0" algn="l">
              <a:lnSpc>
                <a:spcPct val="135000"/>
              </a:lnSpc>
              <a:spcBef>
                <a:spcPts val="0"/>
              </a:spcBef>
              <a:spcAft>
                <a:spcPts val="0"/>
              </a:spcAft>
              <a:buSzPts val="2400"/>
              <a:buNone/>
            </a:pPr>
            <a:r>
              <a:t/>
            </a:r>
            <a:endParaRPr sz="1400">
              <a:solidFill>
                <a:schemeClr val="dk1"/>
              </a:solidFill>
            </a:endParaRPr>
          </a:p>
          <a:p>
            <a:pPr indent="-228600" lvl="0" marL="457200" rtl="0" algn="l">
              <a:lnSpc>
                <a:spcPct val="135000"/>
              </a:lnSpc>
              <a:spcBef>
                <a:spcPts val="0"/>
              </a:spcBef>
              <a:spcAft>
                <a:spcPts val="0"/>
              </a:spcAft>
              <a:buSzPts val="2400"/>
              <a:buNone/>
            </a:pPr>
            <a:r>
              <a:rPr lang="en-US" sz="1400">
                <a:solidFill>
                  <a:schemeClr val="dk1"/>
                </a:solidFill>
              </a:rPr>
              <a:t>       Hourly energy consumption of the mobile charger = 5 Watts * 2 hours = 10 Watt-hours.</a:t>
            </a:r>
            <a:endParaRPr/>
          </a:p>
          <a:p>
            <a:pPr indent="-228600" lvl="0" marL="457200" rtl="0" algn="l">
              <a:lnSpc>
                <a:spcPct val="135000"/>
              </a:lnSpc>
              <a:spcBef>
                <a:spcPts val="0"/>
              </a:spcBef>
              <a:spcAft>
                <a:spcPts val="0"/>
              </a:spcAft>
              <a:buSzPts val="2400"/>
              <a:buNone/>
            </a:pPr>
            <a:r>
              <a:rPr lang="en-US" sz="1400">
                <a:solidFill>
                  <a:schemeClr val="dk1"/>
                </a:solidFill>
              </a:rPr>
              <a:t>       Daily energy consumption in kWh = 10 Watt-hours / 1000 = 0.01 kWh.</a:t>
            </a:r>
            <a:endParaRPr/>
          </a:p>
          <a:p>
            <a:pPr indent="-228600" lvl="0" marL="457200" rtl="0" algn="l">
              <a:lnSpc>
                <a:spcPct val="135000"/>
              </a:lnSpc>
              <a:spcBef>
                <a:spcPts val="0"/>
              </a:spcBef>
              <a:spcAft>
                <a:spcPts val="0"/>
              </a:spcAft>
              <a:buSzPts val="2400"/>
              <a:buNone/>
            </a:pPr>
            <a:r>
              <a:rPr lang="en-US" sz="1400">
                <a:solidFill>
                  <a:schemeClr val="dk1"/>
                </a:solidFill>
              </a:rPr>
              <a:t>       Daily cost savings = 0.01 kWh * $0.15/kWh = $0.0015.</a:t>
            </a:r>
            <a:endParaRPr/>
          </a:p>
          <a:p>
            <a:pPr indent="-228600" lvl="0" marL="457200" rtl="0" algn="l">
              <a:lnSpc>
                <a:spcPct val="135000"/>
              </a:lnSpc>
              <a:spcBef>
                <a:spcPts val="0"/>
              </a:spcBef>
              <a:spcAft>
                <a:spcPts val="0"/>
              </a:spcAft>
              <a:buSzPts val="2400"/>
              <a:buNone/>
            </a:pPr>
            <a:r>
              <a:rPr lang="en-US" sz="1400">
                <a:solidFill>
                  <a:schemeClr val="dk1"/>
                </a:solidFill>
              </a:rPr>
              <a:t>       Number of years to recover the cost = $30 / ($0.0015 * 365) = </a:t>
            </a:r>
            <a:r>
              <a:rPr b="1" lang="en-US" sz="1400">
                <a:solidFill>
                  <a:schemeClr val="dk1"/>
                </a:solidFill>
              </a:rPr>
              <a:t>5.48 years</a:t>
            </a:r>
            <a:endParaRPr b="1" sz="1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t>The cost recovery period for a solar charger in this specific example is more than 5 years. So why to use 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50"/>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Font typeface="Helvetica Neue"/>
              <a:buNone/>
            </a:pPr>
            <a:r>
              <a:rPr lang="en-US"/>
              <a:t>Why to use?</a:t>
            </a:r>
            <a:endParaRPr/>
          </a:p>
        </p:txBody>
      </p:sp>
      <p:sp>
        <p:nvSpPr>
          <p:cNvPr id="215" name="Google Shape;215;p50"/>
          <p:cNvSpPr/>
          <p:nvPr/>
        </p:nvSpPr>
        <p:spPr>
          <a:xfrm>
            <a:off x="504100" y="1327338"/>
            <a:ext cx="6459265" cy="31085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ssistant"/>
                <a:ea typeface="Assistant"/>
                <a:cs typeface="Assistant"/>
                <a:sym typeface="Assistant"/>
              </a:rPr>
              <a:t>Long-term savings</a:t>
            </a:r>
            <a:r>
              <a:rPr b="0" i="0" lang="en-US" sz="1400" u="none" cap="none" strike="noStrike">
                <a:solidFill>
                  <a:srgbClr val="000000"/>
                </a:solidFill>
                <a:latin typeface="Assistant"/>
                <a:ea typeface="Assistant"/>
                <a:cs typeface="Assistant"/>
                <a:sym typeface="Assistant"/>
              </a:rPr>
              <a:t>: Recover initial cost and save on electricity bills over time with solar charger's use of free solar energy.</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None/>
            </a:pPr>
            <a:r>
              <a:rPr b="1" i="0" lang="en-US" sz="1400" u="none" cap="none" strike="noStrike">
                <a:solidFill>
                  <a:srgbClr val="000000"/>
                </a:solidFill>
                <a:latin typeface="Assistant"/>
                <a:ea typeface="Assistant"/>
                <a:cs typeface="Assistant"/>
                <a:sym typeface="Assistant"/>
              </a:rPr>
              <a:t>Environmental impact</a:t>
            </a:r>
            <a:r>
              <a:rPr b="0" i="0" lang="en-US" sz="1400" u="none" cap="none" strike="noStrike">
                <a:solidFill>
                  <a:srgbClr val="000000"/>
                </a:solidFill>
                <a:latin typeface="Assistant"/>
                <a:ea typeface="Assistant"/>
                <a:cs typeface="Assistant"/>
                <a:sym typeface="Assistant"/>
              </a:rPr>
              <a:t>: Reduce reliance on fossil fuels, lower carbon emissions, and contribute to a cleaner environment with solar power.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None/>
            </a:pPr>
            <a:r>
              <a:rPr b="1" i="0" lang="en-US" sz="1400" u="none" cap="none" strike="noStrike">
                <a:solidFill>
                  <a:srgbClr val="000000"/>
                </a:solidFill>
                <a:latin typeface="Assistant"/>
                <a:ea typeface="Assistant"/>
                <a:cs typeface="Assistant"/>
                <a:sym typeface="Assistant"/>
              </a:rPr>
              <a:t>Independence and portability</a:t>
            </a:r>
            <a:r>
              <a:rPr b="0" i="0" lang="en-US" sz="1400" u="none" cap="none" strike="noStrike">
                <a:solidFill>
                  <a:srgbClr val="000000"/>
                </a:solidFill>
                <a:latin typeface="Assistant"/>
                <a:ea typeface="Assistant"/>
                <a:cs typeface="Assistant"/>
                <a:sym typeface="Assistant"/>
              </a:rPr>
              <a:t>: Enjoy freedom from traditional power sources and charge devices on the go, ideal for outdoor activities and limited access to outlets.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None/>
            </a:pPr>
            <a:r>
              <a:rPr b="1" i="0" lang="en-US" sz="1400" u="none" cap="none" strike="noStrike">
                <a:solidFill>
                  <a:srgbClr val="000000"/>
                </a:solidFill>
                <a:latin typeface="Assistant"/>
                <a:ea typeface="Assistant"/>
                <a:cs typeface="Assistant"/>
                <a:sym typeface="Assistant"/>
              </a:rPr>
              <a:t>Emergency preparedness</a:t>
            </a:r>
            <a:r>
              <a:rPr b="0" i="0" lang="en-US" sz="1400" u="none" cap="none" strike="noStrike">
                <a:solidFill>
                  <a:srgbClr val="000000"/>
                </a:solidFill>
                <a:latin typeface="Assistant"/>
                <a:ea typeface="Assistant"/>
                <a:cs typeface="Assistant"/>
                <a:sym typeface="Assistant"/>
              </a:rPr>
              <a:t>: Stay connected during power outages or emergencies with a reliable backup power source from a solar charger.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None/>
            </a:pPr>
            <a:r>
              <a:rPr b="1" i="0" lang="en-US" sz="1400" u="none" cap="none" strike="noStrike">
                <a:solidFill>
                  <a:srgbClr val="000000"/>
                </a:solidFill>
                <a:latin typeface="Assistant"/>
                <a:ea typeface="Assistant"/>
                <a:cs typeface="Assistant"/>
                <a:sym typeface="Assistant"/>
              </a:rPr>
              <a:t>Renewable energy transition</a:t>
            </a:r>
            <a:r>
              <a:rPr b="0" i="0" lang="en-US" sz="1400" u="none" cap="none" strike="noStrike">
                <a:solidFill>
                  <a:srgbClr val="000000"/>
                </a:solidFill>
                <a:latin typeface="Assistant"/>
                <a:ea typeface="Assistant"/>
                <a:cs typeface="Assistant"/>
                <a:sym typeface="Assistant"/>
              </a:rPr>
              <a:t>: Support the growth of renewable energy technologies and a greener future by using a solar charger.</a:t>
            </a:r>
            <a:endParaRPr b="1" i="0" sz="1400" u="none" cap="none" strike="noStrike">
              <a:solidFill>
                <a:srgbClr val="000000"/>
              </a:solidFill>
              <a:latin typeface="Assistant"/>
              <a:ea typeface="Assistant"/>
              <a:cs typeface="Assistant"/>
              <a:sym typeface="Assistan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4eb06eed45_2_0"/>
          <p:cNvSpPr txBox="1"/>
          <p:nvPr>
            <p:ph type="title"/>
          </p:nvPr>
        </p:nvSpPr>
        <p:spPr>
          <a:xfrm>
            <a:off x="504100" y="375875"/>
            <a:ext cx="4973100" cy="78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Exit ticket</a:t>
            </a:r>
            <a:endParaRPr/>
          </a:p>
        </p:txBody>
      </p:sp>
      <p:sp>
        <p:nvSpPr>
          <p:cNvPr id="221" name="Google Shape;221;g24eb06eed45_2_0"/>
          <p:cNvSpPr txBox="1"/>
          <p:nvPr>
            <p:ph idx="1" type="body"/>
          </p:nvPr>
        </p:nvSpPr>
        <p:spPr>
          <a:xfrm>
            <a:off x="504100" y="1482381"/>
            <a:ext cx="7825500" cy="313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a:t>Complete the exit ticket!!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the next session, we will look into different types of solar panels and how they can be connected.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preencoded.png" id="227" name="Google Shape;227;p17"/>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descr="preencoded.png" id="228" name="Google Shape;228;p17"/>
          <p:cNvPicPr preferRelativeResize="0"/>
          <p:nvPr/>
        </p:nvPicPr>
        <p:blipFill rotWithShape="1">
          <a:blip r:embed="rId4">
            <a:alphaModFix/>
          </a:blip>
          <a:srcRect b="0" l="0" r="0" t="0"/>
          <a:stretch/>
        </p:blipFill>
        <p:spPr>
          <a:xfrm>
            <a:off x="0" y="2571750"/>
            <a:ext cx="4724400" cy="2571750"/>
          </a:xfrm>
          <a:prstGeom prst="rect">
            <a:avLst/>
          </a:prstGeom>
          <a:noFill/>
          <a:ln>
            <a:noFill/>
          </a:ln>
        </p:spPr>
      </p:pic>
      <p:pic>
        <p:nvPicPr>
          <p:cNvPr descr="preencoded.png" id="229" name="Google Shape;229;p17"/>
          <p:cNvPicPr preferRelativeResize="0"/>
          <p:nvPr/>
        </p:nvPicPr>
        <p:blipFill rotWithShape="1">
          <a:blip r:embed="rId5">
            <a:alphaModFix/>
          </a:blip>
          <a:srcRect b="0" l="0" r="0" t="0"/>
          <a:stretch/>
        </p:blipFill>
        <p:spPr>
          <a:xfrm>
            <a:off x="6653213" y="0"/>
            <a:ext cx="2490505" cy="2228850"/>
          </a:xfrm>
          <a:prstGeom prst="rect">
            <a:avLst/>
          </a:prstGeom>
          <a:noFill/>
          <a:ln>
            <a:noFill/>
          </a:ln>
        </p:spPr>
      </p:pic>
      <p:pic>
        <p:nvPicPr>
          <p:cNvPr descr="preencoded.png" id="230" name="Google Shape;230;p17"/>
          <p:cNvPicPr preferRelativeResize="0"/>
          <p:nvPr/>
        </p:nvPicPr>
        <p:blipFill rotWithShape="1">
          <a:blip r:embed="rId6">
            <a:alphaModFix/>
          </a:blip>
          <a:srcRect b="0" l="0" r="0" t="0"/>
          <a:stretch/>
        </p:blipFill>
        <p:spPr>
          <a:xfrm>
            <a:off x="7620000" y="4691063"/>
            <a:ext cx="1219200" cy="290513"/>
          </a:xfrm>
          <a:prstGeom prst="rect">
            <a:avLst/>
          </a:prstGeom>
          <a:noFill/>
          <a:ln>
            <a:noFill/>
          </a:ln>
        </p:spPr>
      </p:pic>
      <p:sp>
        <p:nvSpPr>
          <p:cNvPr id="231" name="Google Shape;231;p17"/>
          <p:cNvSpPr/>
          <p:nvPr/>
        </p:nvSpPr>
        <p:spPr>
          <a:xfrm>
            <a:off x="928688" y="599859"/>
            <a:ext cx="4138500" cy="652500"/>
          </a:xfrm>
          <a:prstGeom prst="rect">
            <a:avLst/>
          </a:prstGeom>
          <a:noFill/>
          <a:ln>
            <a:noFill/>
          </a:ln>
        </p:spPr>
        <p:txBody>
          <a:bodyPr anchorCtr="0" anchor="t" bIns="0" lIns="0" spcFirstLastPara="1" rIns="0" wrap="square" tIns="0">
            <a:noAutofit/>
          </a:bodyPr>
          <a:lstStyle/>
          <a:p>
            <a:pPr indent="0" lvl="0" marL="0" marR="0" rtl="0" algn="l">
              <a:lnSpc>
                <a:spcPct val="118750"/>
              </a:lnSpc>
              <a:spcBef>
                <a:spcPts val="0"/>
              </a:spcBef>
              <a:spcAft>
                <a:spcPts val="0"/>
              </a:spcAft>
              <a:buClr>
                <a:srgbClr val="000000"/>
              </a:buClr>
              <a:buSzPts val="5000"/>
              <a:buFont typeface="Arial"/>
              <a:buNone/>
            </a:pPr>
            <a:r>
              <a:rPr b="1" i="0" lang="en-US" sz="5000" u="none" cap="none" strike="noStrike">
                <a:solidFill>
                  <a:srgbClr val="FFFFFF"/>
                </a:solidFill>
                <a:latin typeface="Helvetica Neue"/>
                <a:ea typeface="Helvetica Neue"/>
                <a:cs typeface="Helvetica Neue"/>
                <a:sym typeface="Helvetica Neue"/>
              </a:rPr>
              <a:t>Thank You</a:t>
            </a:r>
            <a:endParaRPr b="0" i="0" sz="5000" u="none" cap="none" strike="noStrike">
              <a:solidFill>
                <a:schemeClr val="dk1"/>
              </a:solidFill>
              <a:latin typeface="Calibri"/>
              <a:ea typeface="Calibri"/>
              <a:cs typeface="Calibri"/>
              <a:sym typeface="Calibri"/>
            </a:endParaRPr>
          </a:p>
        </p:txBody>
      </p:sp>
      <p:sp>
        <p:nvSpPr>
          <p:cNvPr id="232" name="Google Shape;232;p17"/>
          <p:cNvSpPr/>
          <p:nvPr/>
        </p:nvSpPr>
        <p:spPr>
          <a:xfrm>
            <a:off x="976326" y="2562022"/>
            <a:ext cx="3459000" cy="6000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000000"/>
              </a:buClr>
              <a:buSzPts val="1200"/>
              <a:buFont typeface="Arial"/>
              <a:buNone/>
            </a:pPr>
            <a:r>
              <a:rPr b="0" i="0" lang="en-US" sz="1200" u="none" cap="none" strike="noStrike">
                <a:solidFill>
                  <a:srgbClr val="FFFFFF"/>
                </a:solidFill>
                <a:latin typeface="Assistant"/>
                <a:ea typeface="Assistant"/>
                <a:cs typeface="Assistant"/>
                <a:sym typeface="Assistant"/>
              </a:rPr>
              <a:t>edm8ker is a fully owned brand of </a:t>
            </a:r>
            <a:r>
              <a:rPr b="1" i="0" lang="en-US" sz="1200" u="none" cap="none" strike="noStrike">
                <a:solidFill>
                  <a:srgbClr val="FFFFFF"/>
                </a:solidFill>
                <a:latin typeface="Assistant"/>
                <a:ea typeface="Assistant"/>
                <a:cs typeface="Assistant"/>
                <a:sym typeface="Assistant"/>
              </a:rPr>
              <a:t>Makedemy Pte Ltd</a:t>
            </a:r>
            <a:br>
              <a:rPr b="1" i="0" lang="en-US" sz="1200" u="none" cap="none" strike="noStrike">
                <a:solidFill>
                  <a:srgbClr val="FFFFFF"/>
                </a:solidFill>
                <a:latin typeface="Assistant"/>
                <a:ea typeface="Assistant"/>
                <a:cs typeface="Assistant"/>
                <a:sym typeface="Assistant"/>
              </a:rPr>
            </a:br>
            <a:r>
              <a:rPr b="0" i="0" lang="en-US" sz="1200" u="none" cap="none" strike="noStrike">
                <a:solidFill>
                  <a:srgbClr val="FFFFFF"/>
                </a:solidFill>
                <a:latin typeface="Assistant"/>
                <a:ea typeface="Assistant"/>
                <a:cs typeface="Assistant"/>
                <a:sym typeface="Assistant"/>
              </a:rPr>
              <a:t>A member of the SL2 group of social enterprises.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Clr>
                <a:schemeClr val="lt1"/>
              </a:buClr>
              <a:buSzPct val="111111"/>
              <a:buFont typeface="Helvetica Neue"/>
              <a:buNone/>
            </a:pPr>
            <a:r>
              <a:rPr b="0" lang="en-US"/>
              <a:t>When was the last time you went camping, and did you face any challenges regarding powering your electronic devices or keeping them charged during that trip?</a:t>
            </a:r>
            <a:br>
              <a:rPr b="0" lang="en-US"/>
            </a:br>
            <a:br>
              <a:rPr lang="en-US"/>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9"/>
          <p:cNvSpPr txBox="1"/>
          <p:nvPr>
            <p:ph type="title"/>
          </p:nvPr>
        </p:nvSpPr>
        <p:spPr>
          <a:xfrm>
            <a:off x="504100" y="375875"/>
            <a:ext cx="532963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The challenge</a:t>
            </a:r>
            <a:endParaRPr/>
          </a:p>
        </p:txBody>
      </p:sp>
      <p:sp>
        <p:nvSpPr>
          <p:cNvPr id="116" name="Google Shape;116;p39"/>
          <p:cNvSpPr/>
          <p:nvPr/>
        </p:nvSpPr>
        <p:spPr>
          <a:xfrm>
            <a:off x="4108049" y="1091237"/>
            <a:ext cx="3286979" cy="3539390"/>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ssistant"/>
                <a:ea typeface="Assistant"/>
                <a:cs typeface="Assistant"/>
                <a:sym typeface="Assistant"/>
              </a:rPr>
              <a:t>The widespread use of traditional power sources, such as </a:t>
            </a:r>
            <a:r>
              <a:rPr b="1" i="0" lang="en-US" sz="1400" u="none" cap="none" strike="noStrike">
                <a:solidFill>
                  <a:schemeClr val="dk1"/>
                </a:solidFill>
                <a:latin typeface="Assistant"/>
                <a:ea typeface="Assistant"/>
                <a:cs typeface="Assistant"/>
                <a:sym typeface="Assistant"/>
              </a:rPr>
              <a:t>disposable batteries or fuel-powered generators</a:t>
            </a:r>
            <a:r>
              <a:rPr b="0" i="0" lang="en-US" sz="1400" u="none" cap="none" strike="noStrike">
                <a:solidFill>
                  <a:schemeClr val="dk1"/>
                </a:solidFill>
                <a:latin typeface="Assistant"/>
                <a:ea typeface="Assistant"/>
                <a:cs typeface="Assistant"/>
                <a:sym typeface="Assistant"/>
              </a:rPr>
              <a:t>, during camping trips poses significant environmental concerns and limits access to reliable power sources. With the increasing popularity of camping and outdoor activities, there is an urgent need to transition towards sustainable and eco-friendly power solutions.</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ssistant"/>
              <a:ea typeface="Assistant"/>
              <a:cs typeface="Assistant"/>
              <a:sym typeface="Assistant"/>
            </a:endParaRPr>
          </a:p>
          <a:p>
            <a:pPr indent="0" lvl="1"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ssistant"/>
                <a:ea typeface="Assistant"/>
                <a:cs typeface="Assistant"/>
                <a:sym typeface="Assistant"/>
              </a:rPr>
              <a:t>In this context, a pressing challenge is to design an </a:t>
            </a:r>
            <a:r>
              <a:rPr b="1" i="0" lang="en-US" sz="1400" u="none" cap="none" strike="noStrike">
                <a:solidFill>
                  <a:schemeClr val="dk1"/>
                </a:solidFill>
                <a:latin typeface="Assistant"/>
                <a:ea typeface="Assistant"/>
                <a:cs typeface="Assistant"/>
                <a:sym typeface="Assistant"/>
              </a:rPr>
              <a:t>efficient and portable solar charger</a:t>
            </a:r>
            <a:r>
              <a:rPr b="0" i="0" lang="en-US" sz="1400" u="none" cap="none" strike="noStrike">
                <a:solidFill>
                  <a:schemeClr val="dk1"/>
                </a:solidFill>
                <a:latin typeface="Assistant"/>
                <a:ea typeface="Assistant"/>
                <a:cs typeface="Assistant"/>
                <a:sym typeface="Assistant"/>
              </a:rPr>
              <a:t> that addresses the demand for reliable and environmentally-friendly power sources during camping trips. </a:t>
            </a:r>
            <a:endParaRPr b="0" i="0" sz="1400" u="none" cap="none" strike="noStrike">
              <a:solidFill>
                <a:schemeClr val="dk1"/>
              </a:solidFill>
              <a:latin typeface="Assistant"/>
              <a:ea typeface="Assistant"/>
              <a:cs typeface="Assistant"/>
              <a:sym typeface="Assistant"/>
            </a:endParaRPr>
          </a:p>
        </p:txBody>
      </p:sp>
      <p:sp>
        <p:nvSpPr>
          <p:cNvPr id="117" name="Google Shape;117;p39"/>
          <p:cNvSpPr txBox="1"/>
          <p:nvPr/>
        </p:nvSpPr>
        <p:spPr>
          <a:xfrm>
            <a:off x="0" y="0"/>
            <a:ext cx="511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980000"/>
                </a:solidFill>
                <a:latin typeface="Assistant"/>
                <a:ea typeface="Assistant"/>
                <a:cs typeface="Assistant"/>
                <a:sym typeface="Assistant"/>
              </a:rPr>
              <a:t>ASK</a:t>
            </a:r>
            <a:r>
              <a:rPr b="0" i="0" lang="en-US" sz="1400" u="none" cap="none" strike="noStrike">
                <a:solidFill>
                  <a:srgbClr val="000000"/>
                </a:solidFill>
                <a:latin typeface="Assistant"/>
                <a:ea typeface="Assistant"/>
                <a:cs typeface="Assistant"/>
                <a:sym typeface="Assistant"/>
              </a:rPr>
              <a:t> – RESEARCH – IMAGINE – PLAN – CREATE – TEST – IMPROVE</a:t>
            </a:r>
            <a:endParaRPr b="0" i="0" sz="1400" u="none" cap="none" strike="noStrike">
              <a:solidFill>
                <a:srgbClr val="000000"/>
              </a:solidFill>
              <a:latin typeface="Assistant"/>
              <a:ea typeface="Assistant"/>
              <a:cs typeface="Assistant"/>
              <a:sym typeface="Assistant"/>
            </a:endParaRPr>
          </a:p>
        </p:txBody>
      </p:sp>
      <p:pic>
        <p:nvPicPr>
          <p:cNvPr descr="Premium Photo | Charge your smartphone while traveling with a power bank. a  tourist holds a portable charger in his hands and charges a phone against  the backdrop of a tourist gas" id="118" name="Google Shape;118;p39"/>
          <p:cNvPicPr preferRelativeResize="0"/>
          <p:nvPr/>
        </p:nvPicPr>
        <p:blipFill rotWithShape="1">
          <a:blip r:embed="rId3">
            <a:alphaModFix/>
          </a:blip>
          <a:srcRect b="0" l="0" r="0" t="0"/>
          <a:stretch/>
        </p:blipFill>
        <p:spPr>
          <a:xfrm>
            <a:off x="683184" y="2930429"/>
            <a:ext cx="2550934" cy="1700198"/>
          </a:xfrm>
          <a:prstGeom prst="rect">
            <a:avLst/>
          </a:prstGeom>
          <a:noFill/>
          <a:ln>
            <a:noFill/>
          </a:ln>
        </p:spPr>
      </p:pic>
      <p:pic>
        <p:nvPicPr>
          <p:cNvPr descr="Why Every Student Should Go Camping | Minute School" id="119" name="Google Shape;119;p39"/>
          <p:cNvPicPr preferRelativeResize="0"/>
          <p:nvPr/>
        </p:nvPicPr>
        <p:blipFill rotWithShape="1">
          <a:blip r:embed="rId4">
            <a:alphaModFix/>
          </a:blip>
          <a:srcRect b="0" l="0" r="0" t="0"/>
          <a:stretch/>
        </p:blipFill>
        <p:spPr>
          <a:xfrm>
            <a:off x="504100" y="1091237"/>
            <a:ext cx="3109021" cy="16322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0"/>
          <p:cNvSpPr txBox="1"/>
          <p:nvPr>
            <p:ph type="title"/>
          </p:nvPr>
        </p:nvSpPr>
        <p:spPr>
          <a:xfrm>
            <a:off x="504100" y="375875"/>
            <a:ext cx="6407900" cy="782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A safe and sustainable alternative: </a:t>
            </a:r>
            <a:br>
              <a:rPr lang="en-US"/>
            </a:br>
            <a:r>
              <a:rPr lang="en-US"/>
              <a:t>Solar Charger</a:t>
            </a:r>
            <a:endParaRPr/>
          </a:p>
        </p:txBody>
      </p:sp>
      <p:sp>
        <p:nvSpPr>
          <p:cNvPr id="125" name="Google Shape;125;p40"/>
          <p:cNvSpPr txBox="1"/>
          <p:nvPr>
            <p:ph idx="1" type="body"/>
          </p:nvPr>
        </p:nvSpPr>
        <p:spPr>
          <a:xfrm>
            <a:off x="504100" y="1220111"/>
            <a:ext cx="7825500" cy="3134100"/>
          </a:xfrm>
          <a:prstGeom prst="rect">
            <a:avLst/>
          </a:prstGeom>
          <a:noFill/>
          <a:ln>
            <a:noFill/>
          </a:ln>
        </p:spPr>
        <p:txBody>
          <a:bodyPr anchorCtr="0" anchor="t" bIns="91425" lIns="91425" spcFirstLastPara="1" rIns="91425" wrap="square" tIns="91425">
            <a:normAutofit/>
          </a:bodyPr>
          <a:lstStyle/>
          <a:p>
            <a:pPr indent="-228600" lvl="0" marL="457200" rtl="0" algn="l">
              <a:lnSpc>
                <a:spcPct val="135000"/>
              </a:lnSpc>
              <a:spcBef>
                <a:spcPts val="0"/>
              </a:spcBef>
              <a:spcAft>
                <a:spcPts val="0"/>
              </a:spcAft>
              <a:buSzPts val="2400"/>
              <a:buNone/>
            </a:pPr>
            <a:r>
              <a:t/>
            </a:r>
            <a:endParaRPr/>
          </a:p>
          <a:p>
            <a:pPr indent="0" lvl="0" marL="76200" rtl="0" algn="l">
              <a:lnSpc>
                <a:spcPct val="135000"/>
              </a:lnSpc>
              <a:spcBef>
                <a:spcPts val="0"/>
              </a:spcBef>
              <a:spcAft>
                <a:spcPts val="0"/>
              </a:spcAft>
              <a:buSzPts val="2400"/>
              <a:buNone/>
            </a:pPr>
            <a:r>
              <a:t/>
            </a:r>
            <a:endParaRPr/>
          </a:p>
        </p:txBody>
      </p:sp>
      <p:sp>
        <p:nvSpPr>
          <p:cNvPr id="126" name="Google Shape;126;p40"/>
          <p:cNvSpPr/>
          <p:nvPr/>
        </p:nvSpPr>
        <p:spPr>
          <a:xfrm>
            <a:off x="4491157" y="1880576"/>
            <a:ext cx="4092861" cy="15696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ssistant"/>
                <a:ea typeface="Assistant"/>
                <a:cs typeface="Assistant"/>
                <a:sym typeface="Assistant"/>
              </a:rPr>
              <a:t>How does this 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ssistant"/>
                <a:ea typeface="Assistant"/>
                <a:cs typeface="Assistant"/>
                <a:sym typeface="Assistant"/>
              </a:rPr>
              <a:t>What should be the design specifications?</a:t>
            </a:r>
            <a:endParaRPr b="0" i="0" sz="1600" u="none" cap="none" strike="noStrike">
              <a:solidFill>
                <a:schemeClr val="dk1"/>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ssistant"/>
                <a:ea typeface="Assistant"/>
                <a:cs typeface="Assistant"/>
                <a:sym typeface="Assistant"/>
              </a:rPr>
              <a:t>What do you think are the materials needed to create a Solar charger?</a:t>
            </a:r>
            <a:endParaRPr b="0" i="0" sz="1600" u="none" cap="none" strike="noStrike">
              <a:solidFill>
                <a:schemeClr val="dk1"/>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ssistant"/>
              <a:ea typeface="Assistant"/>
              <a:cs typeface="Assistant"/>
              <a:sym typeface="Assistant"/>
            </a:endParaRPr>
          </a:p>
        </p:txBody>
      </p:sp>
      <p:sp>
        <p:nvSpPr>
          <p:cNvPr id="127" name="Google Shape;127;p40"/>
          <p:cNvSpPr txBox="1"/>
          <p:nvPr/>
        </p:nvSpPr>
        <p:spPr>
          <a:xfrm>
            <a:off x="0" y="0"/>
            <a:ext cx="511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980000"/>
                </a:solidFill>
                <a:latin typeface="Assistant"/>
                <a:ea typeface="Assistant"/>
                <a:cs typeface="Assistant"/>
                <a:sym typeface="Assistant"/>
              </a:rPr>
              <a:t>ASK</a:t>
            </a:r>
            <a:r>
              <a:rPr b="0" i="0" lang="en-US" sz="1400" u="none" cap="none" strike="noStrike">
                <a:solidFill>
                  <a:srgbClr val="000000"/>
                </a:solidFill>
                <a:latin typeface="Assistant"/>
                <a:ea typeface="Assistant"/>
                <a:cs typeface="Assistant"/>
                <a:sym typeface="Assistant"/>
              </a:rPr>
              <a:t> – RESEARCH – IMAGINE – PLAN – CREATE – TEST – IMPROVE</a:t>
            </a:r>
            <a:endParaRPr b="0" i="0" sz="1400" u="none" cap="none" strike="noStrike">
              <a:solidFill>
                <a:srgbClr val="000000"/>
              </a:solidFill>
              <a:latin typeface="Assistant"/>
              <a:ea typeface="Assistant"/>
              <a:cs typeface="Assistant"/>
              <a:sym typeface="Assistant"/>
            </a:endParaRPr>
          </a:p>
        </p:txBody>
      </p:sp>
      <p:pic>
        <p:nvPicPr>
          <p:cNvPr descr="Solar Charger Manufacturers in Bangalore - Check Now!" id="128" name="Google Shape;128;p40"/>
          <p:cNvPicPr preferRelativeResize="0"/>
          <p:nvPr/>
        </p:nvPicPr>
        <p:blipFill rotWithShape="1">
          <a:blip r:embed="rId3">
            <a:alphaModFix/>
          </a:blip>
          <a:srcRect b="0" l="0" r="0" t="0"/>
          <a:stretch/>
        </p:blipFill>
        <p:spPr>
          <a:xfrm>
            <a:off x="651761" y="1389321"/>
            <a:ext cx="2644332" cy="26443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2"/>
          <p:cNvSpPr txBox="1"/>
          <p:nvPr>
            <p:ph type="title"/>
          </p:nvPr>
        </p:nvSpPr>
        <p:spPr>
          <a:xfrm>
            <a:off x="518277" y="227019"/>
            <a:ext cx="64079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Design Specifications</a:t>
            </a:r>
            <a:endParaRPr/>
          </a:p>
        </p:txBody>
      </p:sp>
      <p:graphicFrame>
        <p:nvGraphicFramePr>
          <p:cNvPr id="134" name="Google Shape;134;p42"/>
          <p:cNvGraphicFramePr/>
          <p:nvPr/>
        </p:nvGraphicFramePr>
        <p:xfrm>
          <a:off x="592572" y="1009428"/>
          <a:ext cx="3000000" cy="3000000"/>
        </p:xfrm>
        <a:graphic>
          <a:graphicData uri="http://schemas.openxmlformats.org/drawingml/2006/table">
            <a:tbl>
              <a:tblPr bandRow="1" firstRow="1">
                <a:noFill/>
                <a:tableStyleId>{2F0EC839-7319-4FBD-BEA7-9FF53DE2E275}</a:tableStyleId>
              </a:tblPr>
              <a:tblGrid>
                <a:gridCol w="1324700"/>
                <a:gridCol w="530775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Assistant"/>
                          <a:ea typeface="Assistant"/>
                          <a:cs typeface="Assistant"/>
                          <a:sym typeface="Assistant"/>
                        </a:rPr>
                        <a:t>Design Specification	</a:t>
                      </a:r>
                      <a:endParaRPr sz="1400" u="none" cap="none" strike="noStrike">
                        <a:latin typeface="Assistant"/>
                        <a:ea typeface="Assistant"/>
                        <a:cs typeface="Assistant"/>
                        <a:sym typeface="Assistant"/>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Assistant"/>
                          <a:ea typeface="Assistant"/>
                          <a:cs typeface="Assistant"/>
                          <a:sym typeface="Assistant"/>
                        </a:rPr>
                        <a:t>Description</a:t>
                      </a:r>
                      <a:endParaRPr sz="1400" u="none" cap="none" strike="noStrike">
                        <a:latin typeface="Assistant"/>
                        <a:ea typeface="Assistant"/>
                        <a:cs typeface="Assistant"/>
                        <a:sym typeface="Assistant"/>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ssistant"/>
                          <a:ea typeface="Assistant"/>
                          <a:cs typeface="Assistant"/>
                          <a:sym typeface="Assistant"/>
                        </a:rPr>
                        <a:t>Power Output</a:t>
                      </a:r>
                      <a:endParaRPr b="1" sz="1400" u="none" cap="none" strike="noStrike">
                        <a:latin typeface="Assistant"/>
                        <a:ea typeface="Assistant"/>
                        <a:cs typeface="Assistant"/>
                        <a:sym typeface="Assistant"/>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The solar charger should provide an optimal power output to efficiently charge electronic devices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ssistant"/>
                          <a:ea typeface="Assistant"/>
                          <a:cs typeface="Assistant"/>
                          <a:sym typeface="Assistant"/>
                        </a:rPr>
                        <a:t>Solar Panel Efficiency	</a:t>
                      </a:r>
                      <a:endParaRPr b="1" sz="1400" u="none" cap="none" strike="noStrike">
                        <a:latin typeface="Assistant"/>
                        <a:ea typeface="Assistant"/>
                        <a:cs typeface="Assistant"/>
                        <a:sym typeface="Assistant"/>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The solar charger's solar panel should be designed to maximize sunlight absorption and energy conversion efficiency.</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ssistant"/>
                          <a:ea typeface="Assistant"/>
                          <a:cs typeface="Assistant"/>
                          <a:sym typeface="Assistant"/>
                        </a:rPr>
                        <a:t>Portability</a:t>
                      </a:r>
                      <a:endParaRPr b="1" sz="1400" u="none" cap="none" strike="noStrike">
                        <a:latin typeface="Assistant"/>
                        <a:ea typeface="Assistant"/>
                        <a:cs typeface="Assistant"/>
                        <a:sym typeface="Assistant"/>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The solar charger should be designed to be lightweight and portable, allowing easy transportation during camping activities.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ssistant"/>
                          <a:ea typeface="Assistant"/>
                          <a:cs typeface="Assistant"/>
                          <a:sym typeface="Assistant"/>
                        </a:rPr>
                        <a:t>Charging Ports and Compatibility</a:t>
                      </a:r>
                      <a:endParaRPr b="1" sz="1400" u="none" cap="none" strike="noStrike">
                        <a:latin typeface="Assistant"/>
                        <a:ea typeface="Assistant"/>
                        <a:cs typeface="Assistant"/>
                        <a:sym typeface="Assistant"/>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The solar charger should feature compatible ports and connectors to accommodate a range of electronic devices.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ssistant"/>
                          <a:ea typeface="Assistant"/>
                          <a:cs typeface="Assistant"/>
                          <a:sym typeface="Assistant"/>
                        </a:rPr>
                        <a:t>Durability</a:t>
                      </a:r>
                      <a:endParaRPr b="1" sz="1400" u="none" cap="none" strike="noStrike">
                        <a:latin typeface="Assistant"/>
                        <a:ea typeface="Assistant"/>
                        <a:cs typeface="Assistant"/>
                        <a:sym typeface="Assistant"/>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The solar charger should be built to withstand outdoor conditions and be resistant to water, dust, and other environmental factors.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Assistant"/>
                          <a:ea typeface="Assistant"/>
                          <a:cs typeface="Assistant"/>
                          <a:sym typeface="Assistant"/>
                        </a:rPr>
                        <a:t>Cost-Effectiveness</a:t>
                      </a:r>
                      <a:endParaRPr b="1" sz="1400" u="none" cap="none" strike="noStrike">
                        <a:latin typeface="Assistant"/>
                        <a:ea typeface="Assistant"/>
                        <a:cs typeface="Assistant"/>
                        <a:sym typeface="Assistant"/>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The solar charger should be designed to be cost-effective</a:t>
                      </a:r>
                      <a:r>
                        <a:rPr lang="en-US"/>
                        <a:t>.</a:t>
                      </a:r>
                      <a:endParaRPr sz="1400" u="none" cap="none" strike="noStrike"/>
                    </a:p>
                  </a:txBody>
                  <a:tcPr marT="45725" marB="45725" marR="91450" marL="91450"/>
                </a:tc>
              </a:tr>
            </a:tbl>
          </a:graphicData>
        </a:graphic>
      </p:graphicFrame>
      <p:sp>
        <p:nvSpPr>
          <p:cNvPr id="135" name="Google Shape;135;p42"/>
          <p:cNvSpPr txBox="1"/>
          <p:nvPr/>
        </p:nvSpPr>
        <p:spPr>
          <a:xfrm>
            <a:off x="0" y="0"/>
            <a:ext cx="511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980000"/>
                </a:solidFill>
                <a:latin typeface="Assistant"/>
                <a:ea typeface="Assistant"/>
                <a:cs typeface="Assistant"/>
                <a:sym typeface="Assistant"/>
              </a:rPr>
              <a:t>ASK</a:t>
            </a:r>
            <a:r>
              <a:rPr b="0" i="0" lang="en-US" sz="1400" u="none" cap="none" strike="noStrike">
                <a:solidFill>
                  <a:srgbClr val="000000"/>
                </a:solidFill>
                <a:latin typeface="Assistant"/>
                <a:ea typeface="Assistant"/>
                <a:cs typeface="Assistant"/>
                <a:sym typeface="Assistant"/>
              </a:rPr>
              <a:t> – RESEARCH – IMAGINE – PLAN – CREATE – TEST – IMPROVE</a:t>
            </a:r>
            <a:endParaRPr b="0" i="0" sz="1400" u="none" cap="none" strike="noStrike">
              <a:solidFill>
                <a:srgbClr val="000000"/>
              </a:solidFill>
              <a:latin typeface="Assistant"/>
              <a:ea typeface="Assistant"/>
              <a:cs typeface="Assistant"/>
              <a:sym typeface="Assistan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chemeClr val="lt1"/>
              </a:buClr>
              <a:buSzPts val="3000"/>
              <a:buFont typeface="Helvetica Neue"/>
              <a:buNone/>
            </a:pPr>
            <a:r>
              <a:rPr lang="en-US"/>
              <a:t>Research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41"/>
          <p:cNvSpPr txBox="1"/>
          <p:nvPr>
            <p:ph type="title"/>
          </p:nvPr>
        </p:nvSpPr>
        <p:spPr>
          <a:xfrm>
            <a:off x="504100" y="375875"/>
            <a:ext cx="64079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US"/>
              <a:t>Different parts of a solar charger</a:t>
            </a:r>
            <a:endParaRPr/>
          </a:p>
        </p:txBody>
      </p:sp>
      <p:sp>
        <p:nvSpPr>
          <p:cNvPr id="146" name="Google Shape;146;p41"/>
          <p:cNvSpPr txBox="1"/>
          <p:nvPr>
            <p:ph idx="1" type="body"/>
          </p:nvPr>
        </p:nvSpPr>
        <p:spPr>
          <a:xfrm>
            <a:off x="504100" y="1220111"/>
            <a:ext cx="7825500" cy="3134100"/>
          </a:xfrm>
          <a:prstGeom prst="rect">
            <a:avLst/>
          </a:prstGeom>
          <a:noFill/>
          <a:ln>
            <a:noFill/>
          </a:ln>
        </p:spPr>
        <p:txBody>
          <a:bodyPr anchorCtr="0" anchor="t" bIns="91425" lIns="91425" spcFirstLastPara="1" rIns="91425" wrap="square" tIns="91425">
            <a:normAutofit/>
          </a:bodyPr>
          <a:lstStyle/>
          <a:p>
            <a:pPr indent="-228600" lvl="0" marL="457200" rtl="0" algn="l">
              <a:lnSpc>
                <a:spcPct val="135000"/>
              </a:lnSpc>
              <a:spcBef>
                <a:spcPts val="0"/>
              </a:spcBef>
              <a:spcAft>
                <a:spcPts val="0"/>
              </a:spcAft>
              <a:buSzPts val="2400"/>
              <a:buNone/>
            </a:pPr>
            <a:r>
              <a:t/>
            </a:r>
            <a:endParaRPr/>
          </a:p>
          <a:p>
            <a:pPr indent="0" lvl="0" marL="76200" rtl="0" algn="l">
              <a:lnSpc>
                <a:spcPct val="135000"/>
              </a:lnSpc>
              <a:spcBef>
                <a:spcPts val="0"/>
              </a:spcBef>
              <a:spcAft>
                <a:spcPts val="0"/>
              </a:spcAft>
              <a:buSzPts val="2400"/>
              <a:buNone/>
            </a:pPr>
            <a:r>
              <a:t/>
            </a:r>
            <a:endParaRPr/>
          </a:p>
        </p:txBody>
      </p:sp>
      <p:sp>
        <p:nvSpPr>
          <p:cNvPr id="147" name="Google Shape;147;p41"/>
          <p:cNvSpPr txBox="1"/>
          <p:nvPr/>
        </p:nvSpPr>
        <p:spPr>
          <a:xfrm>
            <a:off x="0" y="0"/>
            <a:ext cx="511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980000"/>
                </a:solidFill>
                <a:latin typeface="Assistant"/>
                <a:ea typeface="Assistant"/>
                <a:cs typeface="Assistant"/>
                <a:sym typeface="Assistant"/>
              </a:rPr>
              <a:t>ASK</a:t>
            </a:r>
            <a:r>
              <a:rPr b="0" i="0" lang="en-US" sz="1400" u="none" cap="none" strike="noStrike">
                <a:solidFill>
                  <a:srgbClr val="000000"/>
                </a:solidFill>
                <a:latin typeface="Assistant"/>
                <a:ea typeface="Assistant"/>
                <a:cs typeface="Assistant"/>
                <a:sym typeface="Assistant"/>
              </a:rPr>
              <a:t> – RESEARCH – IMAGINE – PLAN – CREATE – TEST – IMPROVE</a:t>
            </a:r>
            <a:endParaRPr b="0" i="0" sz="1400" u="none" cap="none" strike="noStrike">
              <a:solidFill>
                <a:srgbClr val="000000"/>
              </a:solidFill>
              <a:latin typeface="Assistant"/>
              <a:ea typeface="Assistant"/>
              <a:cs typeface="Assistant"/>
              <a:sym typeface="Assistant"/>
            </a:endParaRPr>
          </a:p>
        </p:txBody>
      </p:sp>
      <p:sp>
        <p:nvSpPr>
          <p:cNvPr descr="3.2 Block diagram of buck converter Solar Mobile Charger" id="148" name="Google Shape;148;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Grape Solar 200-Watt Monocrystalline PV Solar Panel for Cabins, RV's and  Back-Up Power Systems GS-STAR-200W - The Home Depot" id="149" name="Google Shape;149;p41"/>
          <p:cNvSpPr/>
          <p:nvPr/>
        </p:nvSpPr>
        <p:spPr>
          <a:xfrm>
            <a:off x="656500" y="257078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uy Solar Panel for Home Online at Best Price in India | Luminous" id="150" name="Google Shape;150;p41"/>
          <p:cNvPicPr preferRelativeResize="0"/>
          <p:nvPr/>
        </p:nvPicPr>
        <p:blipFill rotWithShape="1">
          <a:blip r:embed="rId3">
            <a:alphaModFix/>
          </a:blip>
          <a:srcRect b="0" l="0" r="0" t="0"/>
          <a:stretch/>
        </p:blipFill>
        <p:spPr>
          <a:xfrm>
            <a:off x="504100" y="1534150"/>
            <a:ext cx="2143125" cy="2143125"/>
          </a:xfrm>
          <a:prstGeom prst="rect">
            <a:avLst/>
          </a:prstGeom>
          <a:noFill/>
          <a:ln>
            <a:noFill/>
          </a:ln>
        </p:spPr>
      </p:pic>
      <p:cxnSp>
        <p:nvCxnSpPr>
          <p:cNvPr id="151" name="Google Shape;151;p41"/>
          <p:cNvCxnSpPr/>
          <p:nvPr/>
        </p:nvCxnSpPr>
        <p:spPr>
          <a:xfrm flipH="1" rot="10800000">
            <a:off x="1929600" y="2246400"/>
            <a:ext cx="1209600" cy="28800"/>
          </a:xfrm>
          <a:prstGeom prst="straightConnector1">
            <a:avLst/>
          </a:prstGeom>
          <a:noFill/>
          <a:ln cap="flat" cmpd="sng" w="9525">
            <a:solidFill>
              <a:schemeClr val="dk1"/>
            </a:solidFill>
            <a:prstDash val="solid"/>
            <a:round/>
            <a:headEnd len="sm" w="sm" type="none"/>
            <a:tailEnd len="sm" w="sm" type="none"/>
          </a:ln>
        </p:spPr>
      </p:cxnSp>
      <p:cxnSp>
        <p:nvCxnSpPr>
          <p:cNvPr id="152" name="Google Shape;152;p41"/>
          <p:cNvCxnSpPr/>
          <p:nvPr/>
        </p:nvCxnSpPr>
        <p:spPr>
          <a:xfrm flipH="1" rot="10800000">
            <a:off x="1952100" y="2689824"/>
            <a:ext cx="1209600" cy="28800"/>
          </a:xfrm>
          <a:prstGeom prst="straightConnector1">
            <a:avLst/>
          </a:prstGeom>
          <a:noFill/>
          <a:ln cap="flat" cmpd="sng" w="9525">
            <a:solidFill>
              <a:schemeClr val="dk1"/>
            </a:solidFill>
            <a:prstDash val="solid"/>
            <a:round/>
            <a:headEnd len="sm" w="sm" type="none"/>
            <a:tailEnd len="sm" w="sm" type="none"/>
          </a:ln>
        </p:spPr>
      </p:cxnSp>
      <p:sp>
        <p:nvSpPr>
          <p:cNvPr id="153" name="Google Shape;153;p41"/>
          <p:cNvSpPr/>
          <p:nvPr/>
        </p:nvSpPr>
        <p:spPr>
          <a:xfrm>
            <a:off x="3139200" y="2117207"/>
            <a:ext cx="1692000" cy="669954"/>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Buck converter</a:t>
            </a:r>
            <a:endParaRPr b="0" i="0" sz="1400" u="none" cap="none" strike="noStrike">
              <a:solidFill>
                <a:schemeClr val="dk1"/>
              </a:solidFill>
              <a:latin typeface="Arial"/>
              <a:ea typeface="Arial"/>
              <a:cs typeface="Arial"/>
              <a:sym typeface="Arial"/>
            </a:endParaRPr>
          </a:p>
        </p:txBody>
      </p:sp>
      <p:cxnSp>
        <p:nvCxnSpPr>
          <p:cNvPr id="154" name="Google Shape;154;p41"/>
          <p:cNvCxnSpPr/>
          <p:nvPr/>
        </p:nvCxnSpPr>
        <p:spPr>
          <a:xfrm>
            <a:off x="4831200" y="2246400"/>
            <a:ext cx="676800" cy="7200"/>
          </a:xfrm>
          <a:prstGeom prst="straightConnector1">
            <a:avLst/>
          </a:prstGeom>
          <a:noFill/>
          <a:ln cap="flat" cmpd="sng" w="9525">
            <a:solidFill>
              <a:schemeClr val="dk1"/>
            </a:solidFill>
            <a:prstDash val="solid"/>
            <a:round/>
            <a:headEnd len="sm" w="sm" type="none"/>
            <a:tailEnd len="sm" w="sm" type="none"/>
          </a:ln>
        </p:spPr>
      </p:cxnSp>
      <p:cxnSp>
        <p:nvCxnSpPr>
          <p:cNvPr id="155" name="Google Shape;155;p41"/>
          <p:cNvCxnSpPr/>
          <p:nvPr/>
        </p:nvCxnSpPr>
        <p:spPr>
          <a:xfrm>
            <a:off x="4831200" y="2612912"/>
            <a:ext cx="657212" cy="0"/>
          </a:xfrm>
          <a:prstGeom prst="straightConnector1">
            <a:avLst/>
          </a:prstGeom>
          <a:noFill/>
          <a:ln cap="flat" cmpd="sng" w="9525">
            <a:solidFill>
              <a:schemeClr val="dk1"/>
            </a:solidFill>
            <a:prstDash val="solid"/>
            <a:round/>
            <a:headEnd len="sm" w="sm" type="none"/>
            <a:tailEnd len="sm" w="sm" type="none"/>
          </a:ln>
        </p:spPr>
      </p:cxnSp>
      <p:sp>
        <p:nvSpPr>
          <p:cNvPr id="156" name="Google Shape;156;p41"/>
          <p:cNvSpPr/>
          <p:nvPr/>
        </p:nvSpPr>
        <p:spPr>
          <a:xfrm>
            <a:off x="5488412" y="1886400"/>
            <a:ext cx="511200" cy="1245600"/>
          </a:xfrm>
          <a:prstGeom prst="rect">
            <a:avLst/>
          </a:prstGeom>
          <a:noFill/>
          <a:ln cap="flat" cmpd="sng" w="25400">
            <a:solidFill>
              <a:srgbClr val="3061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7" name="Google Shape;157;p41"/>
          <p:cNvSpPr txBox="1"/>
          <p:nvPr/>
        </p:nvSpPr>
        <p:spPr>
          <a:xfrm rot="-5400000">
            <a:off x="4966413" y="2123289"/>
            <a:ext cx="155520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USB connector</a:t>
            </a:r>
            <a:endParaRPr b="0" i="0" sz="1000" u="none" cap="none" strike="noStrike">
              <a:solidFill>
                <a:srgbClr val="000000"/>
              </a:solidFill>
              <a:latin typeface="Arial"/>
              <a:ea typeface="Arial"/>
              <a:cs typeface="Arial"/>
              <a:sym typeface="Arial"/>
            </a:endParaRPr>
          </a:p>
        </p:txBody>
      </p:sp>
      <p:sp>
        <p:nvSpPr>
          <p:cNvPr id="158" name="Google Shape;158;p41"/>
          <p:cNvSpPr txBox="1"/>
          <p:nvPr/>
        </p:nvSpPr>
        <p:spPr>
          <a:xfrm>
            <a:off x="917200" y="3431100"/>
            <a:ext cx="12411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ssistant"/>
                <a:ea typeface="Assistant"/>
                <a:cs typeface="Assistant"/>
                <a:sym typeface="Assistant"/>
              </a:rPr>
              <a:t>Solar Panel</a:t>
            </a:r>
            <a:r>
              <a:rPr b="0" i="0" lang="en-US" sz="1400" u="none" cap="none" strike="noStrike">
                <a:solidFill>
                  <a:srgbClr val="000000"/>
                </a:solidFill>
                <a:latin typeface="Assistant"/>
                <a:ea typeface="Assistant"/>
                <a:cs typeface="Assistant"/>
                <a:sym typeface="Assistant"/>
              </a:rPr>
              <a:t>: converts sunlight to electricity</a:t>
            </a:r>
            <a:endParaRPr b="0" i="0" sz="1400" u="none" cap="none" strike="noStrike">
              <a:solidFill>
                <a:srgbClr val="000000"/>
              </a:solidFill>
              <a:latin typeface="Assistant"/>
              <a:ea typeface="Assistant"/>
              <a:cs typeface="Assistant"/>
              <a:sym typeface="Assistant"/>
            </a:endParaRPr>
          </a:p>
        </p:txBody>
      </p:sp>
      <p:sp>
        <p:nvSpPr>
          <p:cNvPr id="159" name="Google Shape;159;p41"/>
          <p:cNvSpPr txBox="1"/>
          <p:nvPr/>
        </p:nvSpPr>
        <p:spPr>
          <a:xfrm>
            <a:off x="2733900" y="3133250"/>
            <a:ext cx="25026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ssistant"/>
                <a:ea typeface="Assistant"/>
                <a:cs typeface="Assistant"/>
                <a:sym typeface="Assistant"/>
              </a:rPr>
              <a:t>Buck converter</a:t>
            </a:r>
            <a:r>
              <a:rPr b="0" i="0" lang="en-US" sz="1400" u="none" cap="none" strike="noStrike">
                <a:solidFill>
                  <a:srgbClr val="000000"/>
                </a:solidFill>
                <a:latin typeface="Assistant"/>
                <a:ea typeface="Assistant"/>
                <a:cs typeface="Assistant"/>
                <a:sym typeface="Assistant"/>
              </a:rPr>
              <a:t>: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ssistant"/>
                <a:ea typeface="Assistant"/>
                <a:cs typeface="Assistant"/>
                <a:sym typeface="Assistant"/>
              </a:rPr>
              <a:t> regulates and steps down the voltage from the solar panel to match the optimal voltage for charging electronic devices efficiently</a:t>
            </a:r>
            <a:endParaRPr b="0" i="0" sz="1400" u="none" cap="none" strike="noStrike">
              <a:solidFill>
                <a:srgbClr val="000000"/>
              </a:solidFill>
              <a:latin typeface="Assistant"/>
              <a:ea typeface="Assistant"/>
              <a:cs typeface="Assistant"/>
              <a:sym typeface="Assistant"/>
            </a:endParaRPr>
          </a:p>
        </p:txBody>
      </p:sp>
      <p:sp>
        <p:nvSpPr>
          <p:cNvPr id="160" name="Google Shape;160;p41"/>
          <p:cNvSpPr txBox="1"/>
          <p:nvPr/>
        </p:nvSpPr>
        <p:spPr>
          <a:xfrm>
            <a:off x="5413700" y="3334525"/>
            <a:ext cx="16920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ssistant"/>
                <a:ea typeface="Assistant"/>
                <a:cs typeface="Assistant"/>
                <a:sym typeface="Assistant"/>
              </a:rPr>
              <a:t>USB connector:</a:t>
            </a:r>
            <a:r>
              <a:rPr b="0" i="0" lang="en-US" sz="1400" u="none" cap="none" strike="noStrike">
                <a:solidFill>
                  <a:srgbClr val="000000"/>
                </a:solidFill>
                <a:latin typeface="Assistant"/>
                <a:ea typeface="Assistant"/>
                <a:cs typeface="Assistant"/>
                <a:sym typeface="Assistant"/>
              </a:rPr>
              <a:t> </a:t>
            </a:r>
            <a:endParaRPr b="0" i="0" sz="1400" u="none" cap="none" strike="noStrike">
              <a:solidFill>
                <a:srgbClr val="000000"/>
              </a:solidFill>
              <a:latin typeface="Assistant"/>
              <a:ea typeface="Assistant"/>
              <a:cs typeface="Assistant"/>
              <a:sym typeface="Assistant"/>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ssistant"/>
                <a:ea typeface="Assistant"/>
                <a:cs typeface="Assistant"/>
                <a:sym typeface="Assistant"/>
              </a:rPr>
              <a:t>To connect different devices for charging</a:t>
            </a:r>
            <a:endParaRPr b="0" i="0" sz="1400" u="none" cap="none" strike="noStrike">
              <a:solidFill>
                <a:srgbClr val="000000"/>
              </a:solidFill>
              <a:latin typeface="Assistant"/>
              <a:ea typeface="Assistant"/>
              <a:cs typeface="Assistant"/>
              <a:sym typeface="Assistan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44"/>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Font typeface="Helvetica Neue"/>
              <a:buNone/>
            </a:pPr>
            <a:r>
              <a:rPr lang="en-US"/>
              <a:t>Quick Recap</a:t>
            </a:r>
            <a:endParaRPr/>
          </a:p>
        </p:txBody>
      </p:sp>
      <p:pic>
        <p:nvPicPr>
          <p:cNvPr descr="Electrical Energy, Power and Charge" id="166" name="Google Shape;166;p44"/>
          <p:cNvPicPr preferRelativeResize="0"/>
          <p:nvPr/>
        </p:nvPicPr>
        <p:blipFill rotWithShape="1">
          <a:blip r:embed="rId3">
            <a:alphaModFix/>
          </a:blip>
          <a:srcRect b="0" l="0" r="0" t="0"/>
          <a:stretch/>
        </p:blipFill>
        <p:spPr>
          <a:xfrm>
            <a:off x="1537975" y="1472855"/>
            <a:ext cx="1847850" cy="1495426"/>
          </a:xfrm>
          <a:prstGeom prst="rect">
            <a:avLst/>
          </a:prstGeom>
          <a:noFill/>
          <a:ln>
            <a:noFill/>
          </a:ln>
        </p:spPr>
      </p:pic>
      <p:pic>
        <p:nvPicPr>
          <p:cNvPr descr="Ohms Law Tutorial and Power in Electrical Circuits" id="167" name="Google Shape;167;p44"/>
          <p:cNvPicPr preferRelativeResize="0"/>
          <p:nvPr/>
        </p:nvPicPr>
        <p:blipFill rotWithShape="1">
          <a:blip r:embed="rId4">
            <a:alphaModFix/>
          </a:blip>
          <a:srcRect b="0" l="0" r="0" t="0"/>
          <a:stretch/>
        </p:blipFill>
        <p:spPr>
          <a:xfrm>
            <a:off x="5073175" y="1472855"/>
            <a:ext cx="1838325" cy="1485900"/>
          </a:xfrm>
          <a:prstGeom prst="rect">
            <a:avLst/>
          </a:prstGeom>
          <a:noFill/>
          <a:ln>
            <a:noFill/>
          </a:ln>
        </p:spPr>
      </p:pic>
      <p:pic>
        <p:nvPicPr>
          <p:cNvPr descr="Ohms Law Tutorial and Power in Electrical Circuits" id="168" name="Google Shape;168;p44"/>
          <p:cNvPicPr preferRelativeResize="0"/>
          <p:nvPr/>
        </p:nvPicPr>
        <p:blipFill rotWithShape="1">
          <a:blip r:embed="rId5">
            <a:alphaModFix/>
          </a:blip>
          <a:srcRect b="0" l="0" r="0" t="0"/>
          <a:stretch/>
        </p:blipFill>
        <p:spPr>
          <a:xfrm>
            <a:off x="3385825" y="3282861"/>
            <a:ext cx="1838325" cy="1485900"/>
          </a:xfrm>
          <a:prstGeom prst="rect">
            <a:avLst/>
          </a:prstGeom>
          <a:noFill/>
          <a:ln>
            <a:noFill/>
          </a:ln>
        </p:spPr>
      </p:pic>
      <p:sp>
        <p:nvSpPr>
          <p:cNvPr id="169" name="Google Shape;169;p44"/>
          <p:cNvSpPr txBox="1"/>
          <p:nvPr/>
        </p:nvSpPr>
        <p:spPr>
          <a:xfrm>
            <a:off x="2757925" y="4768750"/>
            <a:ext cx="4838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ssistant"/>
                <a:ea typeface="Assistant"/>
                <a:cs typeface="Assistant"/>
                <a:sym typeface="Assistant"/>
              </a:rPr>
              <a:t>Which triangle represents the Ohm’s law?</a:t>
            </a:r>
            <a:endParaRPr b="0" i="0" sz="1400" u="none" cap="none" strike="noStrike">
              <a:solidFill>
                <a:srgbClr val="000000"/>
              </a:solidFill>
              <a:latin typeface="Assistant"/>
              <a:ea typeface="Assistant"/>
              <a:cs typeface="Assistant"/>
              <a:sym typeface="Assistant"/>
            </a:endParaRPr>
          </a:p>
        </p:txBody>
      </p:sp>
      <p:sp>
        <p:nvSpPr>
          <p:cNvPr id="170" name="Google Shape;170;p44"/>
          <p:cNvSpPr/>
          <p:nvPr/>
        </p:nvSpPr>
        <p:spPr>
          <a:xfrm>
            <a:off x="2309350" y="1129650"/>
            <a:ext cx="305100" cy="343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71" name="Google Shape;171;p44"/>
          <p:cNvSpPr/>
          <p:nvPr/>
        </p:nvSpPr>
        <p:spPr>
          <a:xfrm>
            <a:off x="4152438" y="2891988"/>
            <a:ext cx="305100" cy="343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72" name="Google Shape;172;p44"/>
          <p:cNvSpPr/>
          <p:nvPr/>
        </p:nvSpPr>
        <p:spPr>
          <a:xfrm>
            <a:off x="5839788" y="1129650"/>
            <a:ext cx="305100" cy="343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5"/>
          <p:cNvSpPr txBox="1"/>
          <p:nvPr>
            <p:ph type="title"/>
          </p:nvPr>
        </p:nvSpPr>
        <p:spPr>
          <a:xfrm>
            <a:off x="504100" y="375875"/>
            <a:ext cx="4973100" cy="782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Font typeface="Helvetica Neue"/>
              <a:buNone/>
            </a:pPr>
            <a:r>
              <a:rPr lang="en-US"/>
              <a:t>Quick Recap</a:t>
            </a:r>
            <a:endParaRPr/>
          </a:p>
        </p:txBody>
      </p:sp>
      <p:pic>
        <p:nvPicPr>
          <p:cNvPr descr="https://studymind.co.uk/wp-content/uploads/2022/05/11-6.png" id="178" name="Google Shape;178;p45"/>
          <p:cNvPicPr preferRelativeResize="0"/>
          <p:nvPr/>
        </p:nvPicPr>
        <p:blipFill rotWithShape="1">
          <a:blip r:embed="rId3">
            <a:alphaModFix/>
          </a:blip>
          <a:srcRect b="0" l="0" r="0" t="0"/>
          <a:stretch/>
        </p:blipFill>
        <p:spPr>
          <a:xfrm>
            <a:off x="436374" y="1073292"/>
            <a:ext cx="4769225" cy="3883800"/>
          </a:xfrm>
          <a:prstGeom prst="rect">
            <a:avLst/>
          </a:prstGeom>
          <a:noFill/>
          <a:ln>
            <a:noFill/>
          </a:ln>
        </p:spPr>
      </p:pic>
      <p:sp>
        <p:nvSpPr>
          <p:cNvPr descr="My Physics Blog: Series and Parallel Circuits" id="179" name="Google Shape;179;p45"/>
          <p:cNvSpPr/>
          <p:nvPr/>
        </p:nvSpPr>
        <p:spPr>
          <a:xfrm>
            <a:off x="5325175" y="1608161"/>
            <a:ext cx="164976" cy="164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Resistors in Series - Complete Guide" id="180" name="Google Shape;180;p45"/>
          <p:cNvPicPr preferRelativeResize="0"/>
          <p:nvPr/>
        </p:nvPicPr>
        <p:blipFill rotWithShape="1">
          <a:blip r:embed="rId4">
            <a:alphaModFix/>
          </a:blip>
          <a:srcRect b="0" l="0" r="0" t="0"/>
          <a:stretch/>
        </p:blipFill>
        <p:spPr>
          <a:xfrm>
            <a:off x="5407663" y="1278869"/>
            <a:ext cx="2407625" cy="1582743"/>
          </a:xfrm>
          <a:prstGeom prst="rect">
            <a:avLst/>
          </a:prstGeom>
          <a:noFill/>
          <a:ln>
            <a:noFill/>
          </a:ln>
        </p:spPr>
      </p:pic>
      <p:sp>
        <p:nvSpPr>
          <p:cNvPr descr="My Physics Blog: Series and Parallel Circuits" id="181" name="Google Shape;181;p45"/>
          <p:cNvSpPr/>
          <p:nvPr/>
        </p:nvSpPr>
        <p:spPr>
          <a:xfrm>
            <a:off x="5382775" y="3577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https://pressbooks.bccampus.ca/basicelectricity/wp-content/uploads/sites/549/2019/01/Parallel-2-300x150.png" id="182" name="Google Shape;182;p45"/>
          <p:cNvPicPr preferRelativeResize="0"/>
          <p:nvPr/>
        </p:nvPicPr>
        <p:blipFill rotWithShape="1">
          <a:blip r:embed="rId5">
            <a:alphaModFix/>
          </a:blip>
          <a:srcRect b="0" l="0" r="0" t="0"/>
          <a:stretch/>
        </p:blipFill>
        <p:spPr>
          <a:xfrm>
            <a:off x="5205599" y="2982206"/>
            <a:ext cx="2857500" cy="1428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dm8ker_july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Hemu Sardar</dc:creator>
</cp:coreProperties>
</file>