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Assistant"/>
      <p:regular r:id="rId22"/>
      <p:bold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Helvetica Neue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WWGtOfCuTEiU5UXMGGTig8G05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C30ACF-E314-4DBC-822C-3548E2311DE5}">
  <a:tblStyle styleId="{62C30ACF-E314-4DBC-822C-3548E2311DE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fill>
          <a:solidFill>
            <a:srgbClr val="CDD8F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8FB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Assistant-regular.fntdata"/><Relationship Id="rId21" Type="http://schemas.openxmlformats.org/officeDocument/2006/relationships/slide" Target="slides/slide14.xml"/><Relationship Id="rId24" Type="http://schemas.openxmlformats.org/officeDocument/2006/relationships/font" Target="fonts/HelveticaNeue-regular.fntdata"/><Relationship Id="rId23" Type="http://schemas.openxmlformats.org/officeDocument/2006/relationships/font" Target="fonts/Assistan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HelveticaNeueLigh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4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4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914400" y="571500"/>
            <a:ext cx="27432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187" name="Google Shape;187;p1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4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" name="Google Shape;1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" name="Google Shape;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9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9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6" name="Google Shape;8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9" name="Google Shape;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" name="Google Shape;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" name="Google Shape;2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" name="Google Shape;2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" name="Google Shape;2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" name="Google Shape;3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" name="Google Shape;3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" name="Google Shape;3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" name="Google Shape;3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6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35" name="Google Shape;35;p36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36" name="Google Shape;36;p36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37" name="Google Shape;37;p36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38" name="Google Shape;38;p36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855"/>
              <a:buFont typeface="Assistant"/>
              <a:buNone/>
            </a:pPr>
            <a:r>
              <a:rPr lang="en-US"/>
              <a:t>Day 2: Solar Charger</a:t>
            </a:r>
            <a:endParaRPr/>
          </a:p>
        </p:txBody>
      </p:sp>
      <p:sp>
        <p:nvSpPr>
          <p:cNvPr id="99" name="Google Shape;99;p1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CHSA Summer School - Physics and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6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Numerical</a:t>
            </a:r>
            <a:endParaRPr/>
          </a:p>
        </p:txBody>
      </p:sp>
      <p:sp>
        <p:nvSpPr>
          <p:cNvPr id="165" name="Google Shape;165;p46"/>
          <p:cNvSpPr/>
          <p:nvPr/>
        </p:nvSpPr>
        <p:spPr>
          <a:xfrm>
            <a:off x="579600" y="1158275"/>
            <a:ext cx="6246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Two solar panels with different ratings are connected in series. Calculate the time required to charge a 12-volt, 2000mAh battery. The ratings of the solar panels are given below: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Solar Panel 1: Rating: 5V, 300mA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Solar Panel 2: Rating: 6V, 400mA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Go to the worksheet and try solving this.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7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Numerical: solution</a:t>
            </a:r>
            <a:endParaRPr/>
          </a:p>
        </p:txBody>
      </p:sp>
      <p:sp>
        <p:nvSpPr>
          <p:cNvPr id="171" name="Google Shape;171;p47"/>
          <p:cNvSpPr/>
          <p:nvPr/>
        </p:nvSpPr>
        <p:spPr>
          <a:xfrm>
            <a:off x="565200" y="935075"/>
            <a:ext cx="62460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Two solar panels with different ratings are connected in series. Calculate the time required to charge a 12-volt, 2000mAh battery. The ratings of the solar panels are given below: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Solar Panel 1: Rating: 5V, 300mA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Solar Panel 2: Rating: 6V, 400mA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Step 1: Calculate the energy that the battery can store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Energy = Power×Time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             = (12V×2A)×(1h)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             =  24 Wh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Step 2: Calculate the voltage and current rating of the parallel combination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Total voltage in parallel connection: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Total voltage = Voltage of the lowest-rated panel =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5V</a:t>
            </a:r>
            <a:endParaRPr b="1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Total current in parallel connection: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Total current = Current of Panel 1 + Current of Panel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Total current = 300mA + 400mA =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700mA</a:t>
            </a:r>
            <a:endParaRPr b="1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Numerical: Solution</a:t>
            </a:r>
            <a:endParaRPr/>
          </a:p>
        </p:txBody>
      </p:sp>
      <p:sp>
        <p:nvSpPr>
          <p:cNvPr id="177" name="Google Shape;177;p48"/>
          <p:cNvSpPr/>
          <p:nvPr/>
        </p:nvSpPr>
        <p:spPr>
          <a:xfrm>
            <a:off x="565200" y="935075"/>
            <a:ext cx="6246000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Two solar panels with different ratings are connected in series. Calculate the time required to charge a 12-volt, 2000mAh battery. The ratings of the solar panels are given below: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Solar Panel 1: Rating: 5V, 300mA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Solar Panel 2: Rating: 6V, 400mA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Step 3: Calculate the Energy the solar panel can provide if exposed to sunlight for t hours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Energy = P×t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            = (5V×0.7A)t = 3.5Wt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Step 4: Calculate the charging time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3.5Wt = 24Wh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        t= 24Wh/3.5W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          =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6.8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Note: All these calculations are made using the assumption that the charging process is 100% efficient.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183" name="Google Shape;183;p49"/>
          <p:cNvSpPr txBox="1"/>
          <p:nvPr>
            <p:ph idx="1" type="body"/>
          </p:nvPr>
        </p:nvSpPr>
        <p:spPr>
          <a:xfrm>
            <a:off x="335800" y="1471856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</a:pPr>
            <a:r>
              <a:rPr lang="en-US"/>
              <a:t>Complete the exit ticket.</a:t>
            </a:r>
            <a:endParaRPr/>
          </a:p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</a:pPr>
            <a:r>
              <a:rPr lang="en-US"/>
              <a:t>For the next session:</a:t>
            </a:r>
            <a:endParaRPr/>
          </a:p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</a:pPr>
            <a:r>
              <a:rPr lang="en-US"/>
              <a:t>Plan (Select the materials required to make the solar charger)</a:t>
            </a:r>
            <a:endParaRPr/>
          </a:p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</a:pPr>
            <a:r>
              <a:rPr lang="en-US"/>
              <a:t>Use Tinkercad to design the outer casing.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9" name="Google Shape;1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0" name="Google Shape;1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1" name="Google Shape;1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2" name="Google Shape;19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will we be doing today?</a:t>
            </a:r>
            <a:endParaRPr/>
          </a:p>
        </p:txBody>
      </p:sp>
      <p:sp>
        <p:nvSpPr>
          <p:cNvPr id="105" name="Google Shape;105;p38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Explore different types of solar panels.</a:t>
            </a:r>
            <a:endParaRPr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Understand what happens when they are connected in series/parallel.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" name="Google Shape;106;p38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300">
                <a:latin typeface="Assistant"/>
                <a:ea typeface="Assistant"/>
                <a:cs typeface="Assistant"/>
                <a:sym typeface="Assistant"/>
              </a:rPr>
              <a:t>‹#›</a:t>
            </a:fld>
            <a:endParaRPr sz="13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 txBox="1"/>
          <p:nvPr>
            <p:ph type="title"/>
          </p:nvPr>
        </p:nvSpPr>
        <p:spPr>
          <a:xfrm>
            <a:off x="504100" y="375875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Spot the difference</a:t>
            </a:r>
            <a:endParaRPr/>
          </a:p>
        </p:txBody>
      </p:sp>
      <p:pic>
        <p:nvPicPr>
          <p:cNvPr descr="Monocrystalline Vs Polycrystalline Solar | Solar Quotes" id="112" name="Google Shape;1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775" y="1270800"/>
            <a:ext cx="57912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0"/>
          <p:cNvSpPr txBox="1"/>
          <p:nvPr>
            <p:ph type="title"/>
          </p:nvPr>
        </p:nvSpPr>
        <p:spPr>
          <a:xfrm>
            <a:off x="504100" y="375875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Different types of solar panels</a:t>
            </a:r>
            <a:endParaRPr/>
          </a:p>
        </p:txBody>
      </p:sp>
      <p:pic>
        <p:nvPicPr>
          <p:cNvPr descr="Monocrystalline vs Polycrystalline Solar Panels | American Solar Energy  Society" id="118" name="Google Shape;1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575" y="992975"/>
            <a:ext cx="62865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1"/>
          <p:cNvSpPr txBox="1"/>
          <p:nvPr>
            <p:ph type="title"/>
          </p:nvPr>
        </p:nvSpPr>
        <p:spPr>
          <a:xfrm>
            <a:off x="504100" y="375875"/>
            <a:ext cx="6407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Polycrystalline VS Monocrystalline</a:t>
            </a:r>
            <a:endParaRPr/>
          </a:p>
        </p:txBody>
      </p:sp>
      <p:sp>
        <p:nvSpPr>
          <p:cNvPr id="124" name="Google Shape;124;p41"/>
          <p:cNvSpPr txBox="1"/>
          <p:nvPr>
            <p:ph idx="1" type="body"/>
          </p:nvPr>
        </p:nvSpPr>
        <p:spPr>
          <a:xfrm>
            <a:off x="504100" y="122011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125" name="Google Shape;125;p41"/>
          <p:cNvGraphicFramePr/>
          <p:nvPr/>
        </p:nvGraphicFramePr>
        <p:xfrm>
          <a:off x="504100" y="13605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{62C30ACF-E314-4DBC-822C-3548E2311DE5}</a:tableStyleId>
              </a:tblPr>
              <a:tblGrid>
                <a:gridCol w="1303100"/>
                <a:gridCol w="2174400"/>
                <a:gridCol w="3002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Aspect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Polycrystalline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Monocrystalline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Appearance</a:t>
                      </a:r>
                      <a:r>
                        <a:rPr lang="en-US" sz="1400" u="none" cap="none" strike="noStrike"/>
                        <a:t>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Speckled or mottled blue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Uniform black or dark color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Efficiency</a:t>
                      </a:r>
                      <a:r>
                        <a:rPr lang="en-US" sz="1400" u="none" cap="none" strike="noStrike"/>
                        <a:t>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Slightly lower (typically 15-17%)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Higher (typically 18-20%)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Cost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Relatively lower cost per watt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Relatively higher cost per watt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Durability</a:t>
                      </a:r>
                      <a:r>
                        <a:rPr lang="en-US" sz="1400" u="none" cap="none" strike="noStrike"/>
                        <a:t>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Generally durable and long-lasting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Generally durable and long-lasting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Overall Performance</a:t>
                      </a:r>
                      <a:r>
                        <a:rPr lang="en-US" sz="1400" u="none" cap="none" strike="noStrike"/>
                        <a:t>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Reliable and cost-effective choice for most applications	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Higher efficiency and performance, preferred for space-constrained installations or applications with higher energy requirements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/>
          <p:nvPr>
            <p:ph type="title"/>
          </p:nvPr>
        </p:nvSpPr>
        <p:spPr>
          <a:xfrm>
            <a:off x="259300" y="383075"/>
            <a:ext cx="51263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Font typeface="Helvetica Neue"/>
              <a:buNone/>
            </a:pPr>
            <a:r>
              <a:rPr lang="en-US"/>
              <a:t> Similar solar panels in series</a:t>
            </a:r>
            <a:endParaRPr/>
          </a:p>
        </p:txBody>
      </p:sp>
      <p:sp>
        <p:nvSpPr>
          <p:cNvPr id="131" name="Google Shape;131;p42"/>
          <p:cNvSpPr/>
          <p:nvPr/>
        </p:nvSpPr>
        <p:spPr>
          <a:xfrm>
            <a:off x="4294800" y="1482975"/>
            <a:ext cx="4572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When solar panels are connected in series, their voltages add up to produce a total output voltage. 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Connecting three 6-volt panels in series would result in an 18-volt output.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When multiple solar panels are connected in series, the total current output remains the same as the current output of each panel.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Here three 5A panels connected in series, the array will produce an output current of 3.0 Amperes.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2" name="Google Shape;132;p42"/>
          <p:cNvSpPr txBox="1"/>
          <p:nvPr/>
        </p:nvSpPr>
        <p:spPr>
          <a:xfrm>
            <a:off x="1044000" y="3578400"/>
            <a:ext cx="2584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Output Voltage = 18V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Output current = 3A 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connecting solar panels together in series" id="133" name="Google Shape;13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887" y="1482975"/>
            <a:ext cx="4179113" cy="18583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2"/>
          <p:cNvSpPr/>
          <p:nvPr/>
        </p:nvSpPr>
        <p:spPr>
          <a:xfrm>
            <a:off x="1702800" y="4404836"/>
            <a:ext cx="60084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575757"/>
                </a:solidFill>
                <a:latin typeface="Assistant"/>
                <a:ea typeface="Assistant"/>
                <a:cs typeface="Assistant"/>
                <a:sym typeface="Assistant"/>
              </a:rPr>
              <a:t>How to connect in series: </a:t>
            </a:r>
            <a:r>
              <a:rPr b="0" i="0" lang="en-US" sz="1400" u="none" cap="none" strike="noStrike">
                <a:solidFill>
                  <a:srgbClr val="575757"/>
                </a:solidFill>
                <a:latin typeface="Assistant"/>
                <a:ea typeface="Assistant"/>
                <a:cs typeface="Assistant"/>
                <a:sym typeface="Assistant"/>
              </a:rPr>
              <a:t>Connect the negative terminal of each panel to the positive terminal of the next panel until you have a single positive and negative connection.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 txBox="1"/>
          <p:nvPr>
            <p:ph type="title"/>
          </p:nvPr>
        </p:nvSpPr>
        <p:spPr>
          <a:xfrm>
            <a:off x="288100" y="3686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Font typeface="Helvetica Neue"/>
              <a:buNone/>
            </a:pPr>
            <a:r>
              <a:rPr lang="en-US"/>
              <a:t>Solar panel with different ratings in series</a:t>
            </a:r>
            <a:endParaRPr/>
          </a:p>
        </p:txBody>
      </p:sp>
      <p:pic>
        <p:nvPicPr>
          <p:cNvPr descr="solar panels in series with different currents" id="140" name="Google Shape;14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775" y="1536437"/>
            <a:ext cx="4381500" cy="181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3"/>
          <p:cNvSpPr/>
          <p:nvPr/>
        </p:nvSpPr>
        <p:spPr>
          <a:xfrm>
            <a:off x="4580275" y="1922855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output current will be limited to the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value of the lowest panel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in the series, in this case, 1 Ampere.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3"/>
          <p:cNvSpPr txBox="1"/>
          <p:nvPr/>
        </p:nvSpPr>
        <p:spPr>
          <a:xfrm>
            <a:off x="1044000" y="3578400"/>
            <a:ext cx="2584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Output Voltage = 19V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Output current = 1A 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4"/>
          <p:cNvSpPr txBox="1"/>
          <p:nvPr>
            <p:ph type="title"/>
          </p:nvPr>
        </p:nvSpPr>
        <p:spPr>
          <a:xfrm>
            <a:off x="331300" y="3830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Font typeface="Helvetica Neue"/>
              <a:buNone/>
            </a:pPr>
            <a:r>
              <a:rPr lang="en-US"/>
              <a:t>Similar solar panels in parallel</a:t>
            </a:r>
            <a:endParaRPr/>
          </a:p>
        </p:txBody>
      </p:sp>
      <p:sp>
        <p:nvSpPr>
          <p:cNvPr id="148" name="Google Shape;148;p44"/>
          <p:cNvSpPr/>
          <p:nvPr/>
        </p:nvSpPr>
        <p:spPr>
          <a:xfrm>
            <a:off x="4575625" y="1742175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When connected in parallel, the voltage remains the same, while the current is added.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connecting solar panels together in parallel" id="149" name="Google Shape;14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175" y="1489775"/>
            <a:ext cx="43624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4"/>
          <p:cNvSpPr txBox="1"/>
          <p:nvPr/>
        </p:nvSpPr>
        <p:spPr>
          <a:xfrm>
            <a:off x="1044000" y="3578400"/>
            <a:ext cx="2584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Output Voltage = 6V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Output current = 9A 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1" name="Google Shape;151;p44"/>
          <p:cNvSpPr/>
          <p:nvPr/>
        </p:nvSpPr>
        <p:spPr>
          <a:xfrm>
            <a:off x="1657825" y="4228095"/>
            <a:ext cx="58356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575757"/>
                </a:solidFill>
                <a:latin typeface="Assistant"/>
                <a:ea typeface="Assistant"/>
                <a:cs typeface="Assistant"/>
                <a:sym typeface="Assistant"/>
              </a:rPr>
              <a:t>How to connect in parallel</a:t>
            </a:r>
            <a:r>
              <a:rPr b="0" i="0" lang="en-US" sz="1400" u="none" cap="none" strike="noStrike">
                <a:solidFill>
                  <a:srgbClr val="575757"/>
                </a:solidFill>
                <a:latin typeface="Assistant"/>
                <a:ea typeface="Assistant"/>
                <a:cs typeface="Assistant"/>
                <a:sym typeface="Assistant"/>
              </a:rPr>
              <a:t>: Connect all the positive terminals together (positive to positive) and all of the negative terminals together (negative to negative) until you are left with a single positive and negative connection.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5"/>
          <p:cNvSpPr txBox="1"/>
          <p:nvPr>
            <p:ph type="title"/>
          </p:nvPr>
        </p:nvSpPr>
        <p:spPr>
          <a:xfrm>
            <a:off x="338500" y="325726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Font typeface="Helvetica Neue"/>
              <a:buNone/>
            </a:pPr>
            <a:r>
              <a:rPr lang="en-US"/>
              <a:t>Solar panel with different ratings in parallel</a:t>
            </a:r>
            <a:endParaRPr/>
          </a:p>
        </p:txBody>
      </p:sp>
      <p:sp>
        <p:nvSpPr>
          <p:cNvPr id="157" name="Google Shape;157;p45"/>
          <p:cNvSpPr/>
          <p:nvPr/>
        </p:nvSpPr>
        <p:spPr>
          <a:xfrm>
            <a:off x="4482000" y="1742175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The output voltage will be limited to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value of the lowest panel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in the parallel, in this case, 3V.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necting solar panels together" id="158" name="Google Shape;1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775" y="1551882"/>
            <a:ext cx="4211225" cy="176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5"/>
          <p:cNvSpPr txBox="1"/>
          <p:nvPr/>
        </p:nvSpPr>
        <p:spPr>
          <a:xfrm>
            <a:off x="1044000" y="3578400"/>
            <a:ext cx="2584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Output Voltage = 3V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Output current = 9A </a:t>
            </a:r>
            <a:endParaRPr b="1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Hemu Sardar</dc:creator>
</cp:coreProperties>
</file>