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Assistant"/>
      <p:regular r:id="rId28"/>
      <p:bold r:id="rId29"/>
    </p:embeddedFont>
    <p:embeddedFont>
      <p:font typeface="Helvetica Neue"/>
      <p:regular r:id="rId30"/>
      <p:bold r:id="rId31"/>
      <p:italic r:id="rId32"/>
      <p:boldItalic r:id="rId33"/>
    </p:embeddedFont>
    <p:embeddedFont>
      <p:font typeface="Helvetica Neue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huKdslMlJk3a5QvvIUepL3IlhX8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Terence Tan Wei Ti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Assistant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Assistan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4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Light-bold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regular.fntdata"/><Relationship Id="rId15" Type="http://schemas.openxmlformats.org/officeDocument/2006/relationships/slide" Target="slides/slide8.xml"/><Relationship Id="rId37" Type="http://schemas.openxmlformats.org/officeDocument/2006/relationships/font" Target="fonts/HelveticaNeueLight-bold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Light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5-29T02:06:07.389">
    <p:pos x="395" y="729"/>
    <p:text>so which is better? let teachers know in the lesson plan so they can guide students to the correct ans.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x-La_Rc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5-29T02:06:36.263">
    <p:pos x="286" y="729"/>
    <p:text>are they supposed to do all 3 qns on exit ticket, or only one? (suggest one out of 3 qns)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x-La_Rg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58b9a61b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58b9a61b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58b9a61b1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258b9a61b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58b9a61b1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2258b9a61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5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914400" y="571500"/>
            <a:ext cx="2743200" cy="1543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265" name="Google Shape;265;p1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58b9a61b1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258b9a61b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https://phet.colorado.edu/sims/cheerpj/photoelectric/latest/photoelectric.html?simulation=photoelectric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" name="Google Shape;1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" name="Google Shape;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9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9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9" name="Google Shape;1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" name="Google Shape;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" name="Google Shape;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" name="Google Shape;2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" name="Google Shape;2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" name="Google Shape;2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" name="Google Shape;2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4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3" name="Google Shape;3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" name="Google Shape;3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" name="Google Shape;3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" name="Google Shape;3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" name="Google Shape;3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" name="Google Shape;3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" name="Google Shape;3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6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1" name="Google Shape;41;p36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42" name="Google Shape;42;p36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3" name="Google Shape;43;p36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44" name="Google Shape;44;p36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b="0" i="0" sz="2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Relationship Id="rId4" Type="http://schemas.openxmlformats.org/officeDocument/2006/relationships/image" Target="../media/image17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2856"/>
              <a:buFont typeface="Assistant"/>
              <a:buNone/>
            </a:pPr>
            <a:r>
              <a:rPr lang="en-US"/>
              <a:t>Solar Lamp: Day 2</a:t>
            </a:r>
            <a:endParaRPr/>
          </a:p>
        </p:txBody>
      </p:sp>
      <p:sp>
        <p:nvSpPr>
          <p:cNvPr id="105" name="Google Shape;105;p1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CHSA Summer School - Physics and 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58b9a61b1_0_5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Photon Blast</a:t>
            </a:r>
            <a:endParaRPr/>
          </a:p>
        </p:txBody>
      </p:sp>
      <p:pic>
        <p:nvPicPr>
          <p:cNvPr id="181" name="Google Shape;181;g2258b9a61b1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675" y="1067673"/>
            <a:ext cx="4595499" cy="30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258b9a61b1_0_50"/>
          <p:cNvSpPr/>
          <p:nvPr/>
        </p:nvSpPr>
        <p:spPr>
          <a:xfrm>
            <a:off x="2482250" y="4268075"/>
            <a:ext cx="3853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Decode the mystery of </a:t>
            </a:r>
            <a:r>
              <a:rPr b="1"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</a:t>
            </a:r>
            <a:r>
              <a:rPr b="1"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Photon Blast</a:t>
            </a:r>
            <a:endParaRPr b="1"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58b9a61b1_0_38"/>
          <p:cNvSpPr txBox="1"/>
          <p:nvPr>
            <p:ph type="title"/>
          </p:nvPr>
        </p:nvSpPr>
        <p:spPr>
          <a:xfrm>
            <a:off x="504099" y="375875"/>
            <a:ext cx="6364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The Photoelectric Effect: Summary</a:t>
            </a:r>
            <a:endParaRPr/>
          </a:p>
        </p:txBody>
      </p:sp>
      <p:sp>
        <p:nvSpPr>
          <p:cNvPr descr="What is Newton's law of cooling? - Quora" id="188" name="Google Shape;188;g2258b9a61b1_0_38"/>
          <p:cNvSpPr/>
          <p:nvPr/>
        </p:nvSpPr>
        <p:spPr>
          <a:xfrm>
            <a:off x="-658530" y="-180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89" name="Google Shape;189;g2258b9a61b1_0_38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258b9a61b1_0_38"/>
          <p:cNvSpPr/>
          <p:nvPr/>
        </p:nvSpPr>
        <p:spPr>
          <a:xfrm>
            <a:off x="279491" y="1321026"/>
            <a:ext cx="710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If the light's frequency is below a certain threshold, no electrons are emitted. Increasing the frequency above the threshold leads to the emission of electrons with varying kinetic energies.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intensity of light affects the number of emitted electrons (resulting in more electricity) but not their kinetic energy.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Work Function:</a:t>
            </a:r>
            <a:endParaRPr b="1"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work function (Φ) of a material is the minimum amount of energy required to remove an electron from its surface.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work function is specific to each material.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1" name="Google Shape;191;g2258b9a61b1_0_38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"/>
          <p:cNvSpPr txBox="1"/>
          <p:nvPr>
            <p:ph type="title"/>
          </p:nvPr>
        </p:nvSpPr>
        <p:spPr>
          <a:xfrm>
            <a:off x="226950" y="400200"/>
            <a:ext cx="532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Applications</a:t>
            </a:r>
            <a:endParaRPr/>
          </a:p>
        </p:txBody>
      </p:sp>
      <p:sp>
        <p:nvSpPr>
          <p:cNvPr descr="What is Newton's law of cooling? - Quora" id="197" name="Google Shape;197;p46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98" name="Google Shape;198;p4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6"/>
          <p:cNvSpPr/>
          <p:nvPr/>
        </p:nvSpPr>
        <p:spPr>
          <a:xfrm>
            <a:off x="226950" y="1037625"/>
            <a:ext cx="869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photoelectric effect has various applications: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Photocells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Used in solar panels to convert light energy into electrical energy.</a:t>
            </a:r>
            <a:endParaRPr sz="1600"/>
          </a:p>
          <a:p>
            <a:pPr indent="-215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Photomultiplier Tubes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Used to detect and amplify extremely weak light signals.</a:t>
            </a:r>
            <a:endParaRPr sz="1600"/>
          </a:p>
          <a:p>
            <a:pPr indent="-215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7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Photoelectric Sensors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Used in various devices like motion detectors, burglar alarms, and automatic doors.</a:t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Photoelectric Sensors - Banner Engineering - Power Motion" id="200" name="Google Shape;20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511" y="3134633"/>
            <a:ext cx="1571624" cy="1571624"/>
          </a:xfrm>
          <a:prstGeom prst="rect">
            <a:avLst/>
          </a:prstGeom>
          <a:noFill/>
          <a:ln>
            <a:noFill/>
          </a:ln>
        </p:spPr>
      </p:pic>
      <p:sp>
        <p:nvSpPr>
          <p:cNvPr descr="Solar cell - Wikipedia" id="201" name="Google Shape;201;p46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rying two types of solar cells draws more power from the sun | Science |  AAAS" id="202" name="Google Shape;20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100" y="3106057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6"/>
          <p:cNvSpPr txBox="1"/>
          <p:nvPr/>
        </p:nvSpPr>
        <p:spPr>
          <a:xfrm>
            <a:off x="1294451" y="4758014"/>
            <a:ext cx="1221921" cy="307777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cell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6"/>
          <p:cNvSpPr txBox="1"/>
          <p:nvPr/>
        </p:nvSpPr>
        <p:spPr>
          <a:xfrm>
            <a:off x="5210777" y="4758013"/>
            <a:ext cx="2054805" cy="307777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Photoelectric sensor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6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7"/>
          <p:cNvSpPr txBox="1"/>
          <p:nvPr>
            <p:ph type="title"/>
          </p:nvPr>
        </p:nvSpPr>
        <p:spPr>
          <a:xfrm>
            <a:off x="504100" y="375875"/>
            <a:ext cx="532963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Working of solar panels</a:t>
            </a:r>
            <a:endParaRPr/>
          </a:p>
        </p:txBody>
      </p:sp>
      <p:sp>
        <p:nvSpPr>
          <p:cNvPr descr="What is Newton's law of cooling? - Quora" id="211" name="Google Shape;211;p47"/>
          <p:cNvSpPr/>
          <p:nvPr/>
        </p:nvSpPr>
        <p:spPr>
          <a:xfrm>
            <a:off x="-658530" y="-180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212" name="Google Shape;212;p4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7"/>
          <p:cNvSpPr/>
          <p:nvPr/>
        </p:nvSpPr>
        <p:spPr>
          <a:xfrm>
            <a:off x="206375" y="1325425"/>
            <a:ext cx="869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Structure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Solar panels are devices that use the photoelectric effect to convert sunlight into electricity.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 solar panel consists of multiple photovoltaic (PV) cells.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Each PV cell is made up of semiconductor materials, typically silicon, which exhibit the photoelectric effect.</a:t>
            </a:r>
            <a:endParaRPr/>
          </a:p>
          <a:p>
            <a:pPr indent="-215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Absorption of Sunlight</a:t>
            </a:r>
            <a:endParaRPr b="1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Sunlight, which consists of photons, is incident on the solar panel.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photons carry energy (E = hf) and interact with the semiconductor material.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Electron Excitation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When a photon with sufficient energy strikes the PV cell, it can be absorbed by an electron in the material.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absorbed energy allows the electron to overcome the work function (Φ) and become excited.</a:t>
            </a:r>
            <a:endParaRPr/>
          </a:p>
          <a:p>
            <a:pPr indent="-215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Generation of Electric Current</a:t>
            </a:r>
            <a:endParaRPr b="1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The excited electrons move freely through the semiconductor material and generate electric current.</a:t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descr="Solar cell - Wikipedia" id="214" name="Google Shape;214;p47"/>
          <p:cNvSpPr/>
          <p:nvPr/>
        </p:nvSpPr>
        <p:spPr>
          <a:xfrm>
            <a:off x="656500" y="3875994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7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58b9a61b1_0_16"/>
          <p:cNvSpPr txBox="1"/>
          <p:nvPr>
            <p:ph type="title"/>
          </p:nvPr>
        </p:nvSpPr>
        <p:spPr>
          <a:xfrm>
            <a:off x="504100" y="375875"/>
            <a:ext cx="532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Working of solar panels</a:t>
            </a:r>
            <a:endParaRPr/>
          </a:p>
        </p:txBody>
      </p:sp>
      <p:sp>
        <p:nvSpPr>
          <p:cNvPr descr="What is Newton's law of cooling? - Quora" id="221" name="Google Shape;221;g2258b9a61b1_0_16"/>
          <p:cNvSpPr/>
          <p:nvPr/>
        </p:nvSpPr>
        <p:spPr>
          <a:xfrm>
            <a:off x="-658530" y="-180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222" name="Google Shape;222;g2258b9a61b1_0_1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olar cell - Wikipedia" id="223" name="Google Shape;223;g2258b9a61b1_0_16"/>
          <p:cNvSpPr/>
          <p:nvPr/>
        </p:nvSpPr>
        <p:spPr>
          <a:xfrm>
            <a:off x="656500" y="3875994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258b9a61b1_0_16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25" name="Google Shape;225;g2258b9a61b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875" y="955375"/>
            <a:ext cx="5625576" cy="40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8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Power</a:t>
            </a:r>
            <a:endParaRPr/>
          </a:p>
        </p:txBody>
      </p:sp>
      <p:sp>
        <p:nvSpPr>
          <p:cNvPr id="231" name="Google Shape;231;p48"/>
          <p:cNvSpPr txBox="1"/>
          <p:nvPr>
            <p:ph idx="1" type="body"/>
          </p:nvPr>
        </p:nvSpPr>
        <p:spPr>
          <a:xfrm>
            <a:off x="504099" y="1004700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</a:pPr>
            <a:r>
              <a:rPr lang="en-US" sz="1600">
                <a:solidFill>
                  <a:schemeClr val="dk1"/>
                </a:solidFill>
              </a:rPr>
              <a:t>Electrical power refers to the rate at which electrical energy is transferred or consumed.</a:t>
            </a:r>
            <a:endParaRPr/>
          </a:p>
          <a:p>
            <a:pPr indent="0" lvl="0" marL="45720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Power = Energy consumed/Time</a:t>
            </a:r>
            <a:endParaRPr/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</a:pPr>
            <a:r>
              <a:rPr lang="en-US" sz="1600">
                <a:solidFill>
                  <a:schemeClr val="dk1"/>
                </a:solidFill>
              </a:rPr>
              <a:t>The unit of measurement for electrical power is the watt (W).</a:t>
            </a:r>
            <a:endParaRPr/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</a:pPr>
            <a:r>
              <a:rPr lang="en-US" sz="1600">
                <a:solidFill>
                  <a:schemeClr val="dk1"/>
                </a:solidFill>
              </a:rPr>
              <a:t>To calculate electrical power, we use the formula </a:t>
            </a:r>
            <a:r>
              <a:rPr b="1" lang="en-US" sz="1600">
                <a:solidFill>
                  <a:schemeClr val="dk1"/>
                </a:solidFill>
              </a:rPr>
              <a:t>P = VI</a:t>
            </a:r>
            <a:r>
              <a:rPr lang="en-US" sz="1600">
                <a:solidFill>
                  <a:schemeClr val="dk1"/>
                </a:solidFill>
              </a:rPr>
              <a:t>, where P represents power, V (in Volts) represents voltage, and I (in Amperes) represents current.</a:t>
            </a:r>
            <a:endParaRPr sz="16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</a:pPr>
            <a:r>
              <a:t/>
            </a:r>
            <a:endParaRPr/>
          </a:p>
        </p:txBody>
      </p:sp>
      <p:pic>
        <p:nvPicPr>
          <p:cNvPr descr="Ohms Law Tutorial and Power in Electrical Circuits" id="232" name="Google Shape;23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6100" y="3327450"/>
            <a:ext cx="4679792" cy="18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8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Power and Ohm’s Law</a:t>
            </a:r>
            <a:endParaRPr/>
          </a:p>
        </p:txBody>
      </p:sp>
      <p:sp>
        <p:nvSpPr>
          <p:cNvPr id="239" name="Google Shape;239;p49"/>
          <p:cNvSpPr txBox="1"/>
          <p:nvPr>
            <p:ph idx="1" type="body"/>
          </p:nvPr>
        </p:nvSpPr>
        <p:spPr>
          <a:xfrm>
            <a:off x="454481" y="1158275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dk1"/>
                </a:solidFill>
              </a:rPr>
              <a:t>P  = VI                         </a:t>
            </a:r>
            <a:r>
              <a:rPr lang="en-US" sz="1800">
                <a:solidFill>
                  <a:schemeClr val="dk1"/>
                </a:solidFill>
              </a:rPr>
              <a:t>-------------- (1)</a:t>
            </a:r>
            <a:endParaRPr/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chemeClr val="dk1"/>
                </a:solidFill>
              </a:rPr>
              <a:t>According to Ohm’s Law: V = IR</a:t>
            </a:r>
            <a:endParaRPr/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chemeClr val="dk1"/>
                </a:solidFill>
              </a:rPr>
              <a:t>Putting it in equation (1)</a:t>
            </a:r>
            <a:endParaRPr/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chemeClr val="dk1"/>
                </a:solidFill>
              </a:rPr>
              <a:t>P = (IR)I           </a:t>
            </a:r>
            <a:endParaRPr/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dk1"/>
                </a:solidFill>
              </a:rPr>
              <a:t>P = I</a:t>
            </a:r>
            <a:r>
              <a:rPr b="1" baseline="30000" lang="en-US" sz="1800">
                <a:solidFill>
                  <a:schemeClr val="dk1"/>
                </a:solidFill>
              </a:rPr>
              <a:t>2</a:t>
            </a:r>
            <a:r>
              <a:rPr b="1" lang="en-US" sz="1800">
                <a:solidFill>
                  <a:schemeClr val="dk1"/>
                </a:solidFill>
              </a:rPr>
              <a:t>R                       </a:t>
            </a:r>
            <a:r>
              <a:rPr lang="en-US" sz="1800">
                <a:solidFill>
                  <a:schemeClr val="dk1"/>
                </a:solidFill>
              </a:rPr>
              <a:t>-------------- (2)</a:t>
            </a:r>
            <a:endParaRPr b="1" sz="18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chemeClr val="dk1"/>
                </a:solidFill>
              </a:rPr>
              <a:t>Additionally from the ohm’s law  I = V/R</a:t>
            </a:r>
            <a:endParaRPr/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chemeClr val="dk1"/>
                </a:solidFill>
              </a:rPr>
              <a:t>Putting it in equation (1)</a:t>
            </a:r>
            <a:endParaRPr sz="18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chemeClr val="dk1"/>
                </a:solidFill>
              </a:rPr>
              <a:t>P = V</a:t>
            </a:r>
            <a:r>
              <a:rPr b="1" baseline="30000" lang="en-US" sz="1800">
                <a:solidFill>
                  <a:schemeClr val="dk1"/>
                </a:solidFill>
              </a:rPr>
              <a:t>2</a:t>
            </a:r>
            <a:r>
              <a:rPr b="1" lang="en-US" sz="1800">
                <a:solidFill>
                  <a:schemeClr val="dk1"/>
                </a:solidFill>
              </a:rPr>
              <a:t>/R                    </a:t>
            </a:r>
            <a:r>
              <a:rPr lang="en-US" sz="1800">
                <a:solidFill>
                  <a:schemeClr val="dk1"/>
                </a:solidFill>
              </a:rPr>
              <a:t>-------------- (3)</a:t>
            </a:r>
            <a:endParaRPr sz="1800"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40" name="Google Shape;240;p49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Power Ratings</a:t>
            </a:r>
            <a:endParaRPr/>
          </a:p>
        </p:txBody>
      </p:sp>
      <p:sp>
        <p:nvSpPr>
          <p:cNvPr id="246" name="Google Shape;246;p50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Different Light Bulb Types | How to Choose the Right One? - ElectronicsHub" id="247" name="Google Shape;24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100" y="1700038"/>
            <a:ext cx="5096540" cy="2025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rn Domestic electric circuits and power ratings in 3 minutes." id="248" name="Google Shape;24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0379" y="1608795"/>
            <a:ext cx="2864072" cy="220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1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Which is better?</a:t>
            </a:r>
            <a:endParaRPr/>
          </a:p>
        </p:txBody>
      </p:sp>
      <p:sp>
        <p:nvSpPr>
          <p:cNvPr id="254" name="Google Shape;254;p51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5" name="Google Shape;255;p51"/>
          <p:cNvSpPr/>
          <p:nvPr/>
        </p:nvSpPr>
        <p:spPr>
          <a:xfrm>
            <a:off x="627505" y="1158275"/>
            <a:ext cx="7247676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60W incandescent bulb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Consumes 60 watts of power.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Produces both light and heat as output.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Incandescent bulbs are known for their lower efficiency because a significant portion of the input power is converted into heat rather than light. </a:t>
            </a:r>
            <a:endParaRPr b="0" i="0" sz="16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9W LED bulb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Consumes 9 watts of power.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Produces light as the primary output.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LED bulbs are known for their higher efficiency as they can convert a larger portion of the input power into useful light, resulting in less wasted energy in the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form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of heat.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2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261" name="Google Shape;261;p52"/>
          <p:cNvSpPr txBox="1"/>
          <p:nvPr>
            <p:ph idx="1" type="body"/>
          </p:nvPr>
        </p:nvSpPr>
        <p:spPr>
          <a:xfrm>
            <a:off x="454481" y="1158275"/>
            <a:ext cx="6180235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Fill out the </a:t>
            </a:r>
            <a:r>
              <a:rPr lang="en-US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exit ticket.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In the next lesson, we will design our solar lamp.</a:t>
            </a:r>
            <a:endParaRPr>
              <a:solidFill>
                <a:schemeClr val="dk1"/>
              </a:solidFill>
            </a:endParaRPr>
          </a:p>
          <a:p>
            <a:pPr indent="0" lvl="0" marL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/>
          <p:nvPr>
            <p:ph type="title"/>
          </p:nvPr>
        </p:nvSpPr>
        <p:spPr>
          <a:xfrm>
            <a:off x="504099" y="375875"/>
            <a:ext cx="5428867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did we learn previously?</a:t>
            </a:r>
            <a:endParaRPr/>
          </a:p>
        </p:txBody>
      </p:sp>
      <p:sp>
        <p:nvSpPr>
          <p:cNvPr id="111" name="Google Shape;111;p38"/>
          <p:cNvSpPr txBox="1"/>
          <p:nvPr>
            <p:ph idx="1" type="body"/>
          </p:nvPr>
        </p:nvSpPr>
        <p:spPr>
          <a:xfrm>
            <a:off x="504099" y="130713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solidFill>
                  <a:schemeClr val="dk1"/>
                </a:solidFill>
              </a:rPr>
              <a:t>Understood the problem of kerosene lamps in some countries.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Char char="-"/>
            </a:pPr>
            <a:r>
              <a:rPr lang="en-US">
                <a:solidFill>
                  <a:schemeClr val="dk1"/>
                </a:solidFill>
              </a:rPr>
              <a:t>How to tackle the problem? (Using solar lamps)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Char char="-"/>
            </a:pPr>
            <a:r>
              <a:rPr lang="en-US">
                <a:solidFill>
                  <a:schemeClr val="dk1"/>
                </a:solidFill>
              </a:rPr>
              <a:t>What does the Ohm’s law states?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38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300">
                <a:latin typeface="Assistant"/>
                <a:ea typeface="Assistant"/>
                <a:cs typeface="Assistant"/>
                <a:sym typeface="Assistant"/>
              </a:rPr>
              <a:t>‹#›</a:t>
            </a:fld>
            <a:endParaRPr sz="13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7" name="Google Shape;2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8" name="Google Shape;26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9" name="Google Shape;26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0" name="Google Shape;27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9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Agenda for today</a:t>
            </a:r>
            <a:endParaRPr/>
          </a:p>
        </p:txBody>
      </p:sp>
      <p:sp>
        <p:nvSpPr>
          <p:cNvPr id="118" name="Google Shape;118;p39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>
                <a:solidFill>
                  <a:schemeClr val="dk1"/>
                </a:solidFill>
              </a:rPr>
              <a:t>Research</a:t>
            </a:r>
            <a:r>
              <a:rPr lang="en-US">
                <a:solidFill>
                  <a:schemeClr val="dk1"/>
                </a:solidFill>
              </a:rPr>
              <a:t>: Understanding how solar cells work.</a:t>
            </a:r>
            <a:endParaRPr/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>
                <a:solidFill>
                  <a:schemeClr val="dk1"/>
                </a:solidFill>
              </a:rPr>
              <a:t>Research</a:t>
            </a:r>
            <a:r>
              <a:rPr lang="en-US">
                <a:solidFill>
                  <a:schemeClr val="dk1"/>
                </a:solidFill>
              </a:rPr>
              <a:t>: Exploring the photoelectric effect and electrical power</a:t>
            </a:r>
            <a:r>
              <a:rPr lang="en-US"/>
              <a:t>.  </a:t>
            </a:r>
            <a:endParaRPr/>
          </a:p>
          <a:p>
            <a: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9" name="Google Shape;119;p39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Helvetica Neue"/>
              <a:buNone/>
            </a:pPr>
            <a:r>
              <a:rPr lang="en-US"/>
              <a:t>Can you think of some creative uses of solar panels? </a:t>
            </a:r>
            <a:br>
              <a:rPr lang="en-US"/>
            </a:br>
            <a:br>
              <a:rPr lang="en-US"/>
            </a:br>
            <a:r>
              <a:rPr lang="en-US"/>
              <a:t>E.g. Solar panels seamlessly integrated into jewelry pieces generate electricity from sunlight, adding a touch of elegance and sustainability to fashion.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>
            <p:ph type="title"/>
          </p:nvPr>
        </p:nvSpPr>
        <p:spPr>
          <a:xfrm>
            <a:off x="504099" y="375875"/>
            <a:ext cx="6102263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Font typeface="Helvetica Neue"/>
              <a:buNone/>
            </a:pPr>
            <a:r>
              <a:rPr lang="en-US"/>
              <a:t>Introduction to the Photoelectric Effect</a:t>
            </a:r>
            <a:endParaRPr/>
          </a:p>
        </p:txBody>
      </p:sp>
      <p:sp>
        <p:nvSpPr>
          <p:cNvPr id="130" name="Google Shape;130;p41"/>
          <p:cNvSpPr txBox="1"/>
          <p:nvPr>
            <p:ph idx="1" type="body"/>
          </p:nvPr>
        </p:nvSpPr>
        <p:spPr>
          <a:xfrm>
            <a:off x="504099" y="1326437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Char char="●"/>
            </a:pPr>
            <a:r>
              <a:rPr lang="en-US" sz="1600">
                <a:solidFill>
                  <a:schemeClr val="dk1"/>
                </a:solidFill>
              </a:rPr>
              <a:t>The photoelectric effect is the phenomenon where electrons are emitted from a material's surface when light of sufficient energy (frequency) is incident upon it.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Char char="●"/>
            </a:pPr>
            <a:r>
              <a:rPr lang="en-US" sz="1600">
                <a:solidFill>
                  <a:schemeClr val="dk1"/>
                </a:solidFill>
              </a:rPr>
              <a:t>The effect was first explained by Albert Einstein in 1905 and is a fundamental concept in understanding the behavior of light and matter.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descr="Photoelectric Effect — Isaac Physics" id="131" name="Google Shape;131;p4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otoelectric effect - Wikipedia" id="132" name="Google Shape;1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1724" y="3095701"/>
            <a:ext cx="1965850" cy="19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/>
          <p:nvPr>
            <p:ph type="title"/>
          </p:nvPr>
        </p:nvSpPr>
        <p:spPr>
          <a:xfrm>
            <a:off x="504100" y="375875"/>
            <a:ext cx="532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Some Key Terms</a:t>
            </a:r>
            <a:endParaRPr/>
          </a:p>
        </p:txBody>
      </p:sp>
      <p:sp>
        <p:nvSpPr>
          <p:cNvPr descr="What is Newton's law of cooling? - Quora" id="139" name="Google Shape;139;p42"/>
          <p:cNvSpPr/>
          <p:nvPr/>
        </p:nvSpPr>
        <p:spPr>
          <a:xfrm>
            <a:off x="-658530" y="-180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40" name="Google Shape;140;p42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460375" y="1158275"/>
            <a:ext cx="78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Photons</a:t>
            </a:r>
            <a:endParaRPr sz="25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ssistant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Photons are particles of light. They carry energy and momentum.</a:t>
            </a:r>
            <a:endParaRPr sz="2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ssistant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</a:t>
            </a:r>
            <a:r>
              <a:rPr b="0" i="0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he energy of a photon is given by the equation: </a:t>
            </a:r>
            <a:r>
              <a:rPr b="0" i="1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E = hf</a:t>
            </a:r>
            <a:endParaRPr b="0" i="1" sz="25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ssistant"/>
              <a:buChar char="○"/>
            </a:pPr>
            <a:r>
              <a:rPr b="0" i="0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E represents energy</a:t>
            </a:r>
            <a:r>
              <a:rPr lang="en-US" sz="2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2500"/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ssistant"/>
              <a:buChar char="○"/>
            </a:pPr>
            <a:r>
              <a:rPr b="0" i="0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h is Planck's constant (h ≈ 6.63 x 10</a:t>
            </a:r>
            <a:r>
              <a:rPr b="0" baseline="30000" i="0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-34</a:t>
            </a:r>
            <a:r>
              <a:rPr b="0" i="0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J·s),</a:t>
            </a:r>
            <a:endParaRPr sz="2500"/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ssistant"/>
              <a:buChar char="○"/>
            </a:pPr>
            <a:r>
              <a:rPr b="0" i="0" lang="en-US" sz="25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f is the frequency of light.</a:t>
            </a:r>
            <a:endParaRPr sz="25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2" name="Google Shape;142;p42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What is Newton's law of cooling? - Quora" id="147" name="Google Shape;147;g2258b9a61b1_0_27"/>
          <p:cNvSpPr/>
          <p:nvPr/>
        </p:nvSpPr>
        <p:spPr>
          <a:xfrm>
            <a:off x="-658530" y="-180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48" name="Google Shape;148;g2258b9a61b1_0_27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258b9a61b1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00" y="1368362"/>
            <a:ext cx="4314825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258b9a61b1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000" y="1529850"/>
            <a:ext cx="2707799" cy="24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258b9a61b1_0_27"/>
          <p:cNvSpPr txBox="1"/>
          <p:nvPr>
            <p:ph type="title"/>
          </p:nvPr>
        </p:nvSpPr>
        <p:spPr>
          <a:xfrm>
            <a:off x="214500" y="373125"/>
            <a:ext cx="5329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Jigsaw Classroom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3"/>
          <p:cNvSpPr txBox="1"/>
          <p:nvPr>
            <p:ph type="title"/>
          </p:nvPr>
        </p:nvSpPr>
        <p:spPr>
          <a:xfrm>
            <a:off x="504099" y="375875"/>
            <a:ext cx="6364533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Simulating the PE Effect</a:t>
            </a:r>
            <a:endParaRPr/>
          </a:p>
        </p:txBody>
      </p:sp>
      <p:sp>
        <p:nvSpPr>
          <p:cNvPr descr="What is Newton's law of cooling? - Quora" id="157" name="Google Shape;157;p43"/>
          <p:cNvSpPr/>
          <p:nvPr/>
        </p:nvSpPr>
        <p:spPr>
          <a:xfrm>
            <a:off x="-658530" y="-180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58" name="Google Shape;158;p43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3"/>
          <p:cNvSpPr/>
          <p:nvPr/>
        </p:nvSpPr>
        <p:spPr>
          <a:xfrm>
            <a:off x="403666" y="1569401"/>
            <a:ext cx="710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60" name="Google Shape;16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14" y="1475059"/>
            <a:ext cx="5278023" cy="3321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3"/>
          <p:cNvSpPr txBox="1"/>
          <p:nvPr/>
        </p:nvSpPr>
        <p:spPr>
          <a:xfrm>
            <a:off x="3215825" y="1569424"/>
            <a:ext cx="739091" cy="30777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3"/>
          <p:cNvSpPr txBox="1"/>
          <p:nvPr/>
        </p:nvSpPr>
        <p:spPr>
          <a:xfrm>
            <a:off x="3057329" y="2156225"/>
            <a:ext cx="739091" cy="30777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3"/>
          <p:cNvSpPr txBox="1"/>
          <p:nvPr/>
        </p:nvSpPr>
        <p:spPr>
          <a:xfrm>
            <a:off x="1868609" y="4488655"/>
            <a:ext cx="739091" cy="30777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3"/>
          <p:cNvSpPr/>
          <p:nvPr/>
        </p:nvSpPr>
        <p:spPr>
          <a:xfrm>
            <a:off x="6161314" y="1649723"/>
            <a:ext cx="2422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Adjust the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intensity</a:t>
            </a:r>
            <a:r>
              <a:rPr b="0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of the incident radiation.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Adjust the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wavelength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Click on play.</a:t>
            </a:r>
            <a:endParaRPr b="0" i="0" sz="16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5" name="Google Shape;165;p43"/>
          <p:cNvSpPr txBox="1"/>
          <p:nvPr/>
        </p:nvSpPr>
        <p:spPr>
          <a:xfrm>
            <a:off x="0" y="0"/>
            <a:ext cx="51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ASK – </a:t>
            </a:r>
            <a:r>
              <a:rPr b="1" i="0" lang="en-US" sz="1400" u="none" cap="none" strike="noStrike">
                <a:solidFill>
                  <a:srgbClr val="980000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– IMAGINE – PLAN – CREATE – TEST – IMPROVE</a:t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6" name="Google Shape;166;p43"/>
          <p:cNvSpPr/>
          <p:nvPr/>
        </p:nvSpPr>
        <p:spPr>
          <a:xfrm>
            <a:off x="5854821" y="2831375"/>
            <a:ext cx="362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Complete questions </a:t>
            </a:r>
            <a:r>
              <a:rPr b="1"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related</a:t>
            </a:r>
            <a:r>
              <a:rPr b="1" lang="en-US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to your assigned tasks in the worksheet.</a:t>
            </a:r>
            <a:endParaRPr b="1"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/>
          <p:nvPr>
            <p:ph type="title"/>
          </p:nvPr>
        </p:nvSpPr>
        <p:spPr>
          <a:xfrm>
            <a:off x="504099" y="375875"/>
            <a:ext cx="63645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Regroup into Home Groups</a:t>
            </a:r>
            <a:endParaRPr/>
          </a:p>
        </p:txBody>
      </p:sp>
      <p:sp>
        <p:nvSpPr>
          <p:cNvPr descr="What is Newton's law of cooling? - Quora" id="172" name="Google Shape;172;p44"/>
          <p:cNvSpPr/>
          <p:nvPr/>
        </p:nvSpPr>
        <p:spPr>
          <a:xfrm>
            <a:off x="-658530" y="-180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he Laws of Infrared heating | Infrared Industrial Solutions" id="173" name="Google Shape;173;p4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975" y="1158275"/>
            <a:ext cx="2763950" cy="27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4"/>
          <p:cNvSpPr/>
          <p:nvPr/>
        </p:nvSpPr>
        <p:spPr>
          <a:xfrm>
            <a:off x="3733924" y="2160625"/>
            <a:ext cx="4458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sistant"/>
              <a:buChar char="●"/>
            </a:pPr>
            <a:r>
              <a:rPr lang="en-US" sz="2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Share your expertise and findings from your assigned tasks to your group members.</a:t>
            </a:r>
            <a:endParaRPr sz="2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sistant"/>
              <a:buChar char="●"/>
            </a:pPr>
            <a:r>
              <a:rPr lang="en-US" sz="2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Complete the questions for the </a:t>
            </a:r>
            <a:r>
              <a:rPr lang="en-US" sz="2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remaining</a:t>
            </a:r>
            <a:r>
              <a:rPr lang="en-US" sz="2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tasks in your worksheet.</a:t>
            </a:r>
            <a:endParaRPr sz="2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Hemu Sardar</dc:creator>
</cp:coreProperties>
</file>