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5143500" cx="9144000"/>
  <p:notesSz cx="6858000" cy="9144000"/>
  <p:embeddedFontLst>
    <p:embeddedFont>
      <p:font typeface="Assistant"/>
      <p:regular r:id="rId29"/>
      <p:bold r:id="rId30"/>
    </p:embeddedFont>
    <p:embeddedFont>
      <p:font typeface="Helvetica Neue"/>
      <p:regular r:id="rId31"/>
      <p:bold r:id="rId32"/>
      <p:italic r:id="rId33"/>
      <p:boldItalic r:id="rId34"/>
    </p:embeddedFont>
    <p:embeddedFont>
      <p:font typeface="Helvetica Neue Ligh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hbJHkj5C9fTrXRxgyHdhFhnayK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27C5F1-C302-4A73-BCC7-1FC433833CA8}">
  <a:tblStyle styleId="{C227C5F1-C302-4A73-BCC7-1FC433833CA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fill>
          <a:solidFill>
            <a:srgbClr val="CDD8FB"/>
          </a:solidFill>
        </a:fill>
      </a:tcStyle>
    </a:band1H>
    <a:band2H>
      <a:tcTxStyle/>
    </a:band2H>
    <a:band1V>
      <a:tcTxStyle/>
      <a:tcStyle>
        <a:fill>
          <a:solidFill>
            <a:srgbClr val="CDD8FB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Assistant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-regular.fntdata"/><Relationship Id="rId30" Type="http://schemas.openxmlformats.org/officeDocument/2006/relationships/font" Target="fonts/Assistant-bold.fntdata"/><Relationship Id="rId11" Type="http://schemas.openxmlformats.org/officeDocument/2006/relationships/slide" Target="slides/slide4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3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6.xml"/><Relationship Id="rId35" Type="http://schemas.openxmlformats.org/officeDocument/2006/relationships/font" Target="fonts/HelveticaNeueLight-regular.fntdata"/><Relationship Id="rId12" Type="http://schemas.openxmlformats.org/officeDocument/2006/relationships/slide" Target="slides/slide5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8.xml"/><Relationship Id="rId37" Type="http://schemas.openxmlformats.org/officeDocument/2006/relationships/font" Target="fonts/HelveticaNeueLight-italic.fntdata"/><Relationship Id="rId14" Type="http://schemas.openxmlformats.org/officeDocument/2006/relationships/slide" Target="slides/slide7.xml"/><Relationship Id="rId36" Type="http://schemas.openxmlformats.org/officeDocument/2006/relationships/font" Target="fonts/HelveticaNeueLight-bold.fntdata"/><Relationship Id="rId17" Type="http://schemas.openxmlformats.org/officeDocument/2006/relationships/slide" Target="slides/slide10.xml"/><Relationship Id="rId39" Type="http://customschemas.google.com/relationships/presentationmetadata" Target="metadata"/><Relationship Id="rId16" Type="http://schemas.openxmlformats.org/officeDocument/2006/relationships/slide" Target="slides/slide9.xml"/><Relationship Id="rId38" Type="http://schemas.openxmlformats.org/officeDocument/2006/relationships/font" Target="fonts/HelveticaNeueLight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171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171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171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171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171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171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171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171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171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171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171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171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171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4a27c05fbc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24a27c05fb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/>
          <p:nvPr>
            <p:ph idx="2" type="sldImg"/>
          </p:nvPr>
        </p:nvSpPr>
        <p:spPr>
          <a:xfrm>
            <a:off x="914400" y="571500"/>
            <a:ext cx="27432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7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287" name="Google Shape;287;p17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2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" name="Google Shape;1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" name="Google Shape;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9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19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5" name="Google Shape;1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9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preencoded.png" id="19" name="Google Shape;1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" name="Google Shape;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" name="Google Shape;2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" name="Google Shape;2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" name="Google Shape;2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0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 Full BG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" name="Google Shape;2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" name="Google Shape;2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4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" name="Google Shape;3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">
  <p:cSld name="CUSTOM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3" name="Google Shape;3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" name="Google Shape;3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" name="Google Shape;3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" name="Google Shape;3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7" name="Google Shape;3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" name="Google Shape;3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" name="Google Shape;39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6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41" name="Google Shape;41;p36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42" name="Google Shape;42;p36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43" name="Google Shape;43;p36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44" name="Google Shape;44;p36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b="0" i="0" sz="24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4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37.jpg"/><Relationship Id="rId5" Type="http://schemas.openxmlformats.org/officeDocument/2006/relationships/image" Target="../media/image3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Relationship Id="rId4" Type="http://schemas.openxmlformats.org/officeDocument/2006/relationships/image" Target="../media/image38.png"/><Relationship Id="rId5" Type="http://schemas.openxmlformats.org/officeDocument/2006/relationships/image" Target="../media/image3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u_BcMXgws6Y" TargetMode="External"/><Relationship Id="rId4" Type="http://schemas.openxmlformats.org/officeDocument/2006/relationships/image" Target="../media/image23.jpg"/><Relationship Id="rId5" Type="http://schemas.openxmlformats.org/officeDocument/2006/relationships/hyperlink" Target="http://www.youtube.com/watch?v=4ASKMcdCc3g" TargetMode="External"/><Relationship Id="rId6" Type="http://schemas.openxmlformats.org/officeDocument/2006/relationships/image" Target="../media/image4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jpg"/><Relationship Id="rId4" Type="http://schemas.openxmlformats.org/officeDocument/2006/relationships/image" Target="../media/image36.png"/><Relationship Id="rId5" Type="http://schemas.openxmlformats.org/officeDocument/2006/relationships/image" Target="../media/image30.png"/><Relationship Id="rId6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26.jpg"/><Relationship Id="rId5" Type="http://schemas.openxmlformats.org/officeDocument/2006/relationships/image" Target="../media/image33.jpg"/><Relationship Id="rId6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2856"/>
              <a:buFont typeface="Assistant"/>
              <a:buNone/>
            </a:pPr>
            <a:r>
              <a:rPr lang="en-US"/>
              <a:t>Day 3: Solar Lamp</a:t>
            </a:r>
            <a:endParaRPr/>
          </a:p>
        </p:txBody>
      </p:sp>
      <p:sp>
        <p:nvSpPr>
          <p:cNvPr id="105" name="Google Shape;105;p1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CHSA Summer School - Physics and Engineering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 txBox="1"/>
          <p:nvPr>
            <p:ph type="title"/>
          </p:nvPr>
        </p:nvSpPr>
        <p:spPr>
          <a:xfrm>
            <a:off x="460375" y="393475"/>
            <a:ext cx="5329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Problem</a:t>
            </a:r>
            <a:endParaRPr/>
          </a:p>
        </p:txBody>
      </p:sp>
      <p:sp>
        <p:nvSpPr>
          <p:cNvPr descr="What is Newton's law of cooling? - Quora" id="196" name="Google Shape;196;p46"/>
          <p:cNvSpPr/>
          <p:nvPr/>
        </p:nvSpPr>
        <p:spPr>
          <a:xfrm>
            <a:off x="-658530" y="-180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197" name="Google Shape;197;p4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olar cell - Wikipedia" id="198" name="Google Shape;198;p46"/>
          <p:cNvSpPr/>
          <p:nvPr/>
        </p:nvSpPr>
        <p:spPr>
          <a:xfrm>
            <a:off x="656500" y="3875994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wo electric bulbs marked 25W - 220V and 100W - 220 V are connected in  series to a 440 V supply. Which of the bulbs will fuse ?" id="199" name="Google Shape;19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6923" y="1776760"/>
            <a:ext cx="1674918" cy="158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825" y="1475397"/>
            <a:ext cx="5199174" cy="36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6"/>
          <p:cNvSpPr txBox="1"/>
          <p:nvPr/>
        </p:nvSpPr>
        <p:spPr>
          <a:xfrm>
            <a:off x="336825" y="951250"/>
            <a:ext cx="6855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Two electric bulbs marked 25W−220V and 100W−220V are connected in series to a 440V supply. Calculate the current drawn by each of the bulb.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7"/>
          <p:cNvSpPr txBox="1"/>
          <p:nvPr>
            <p:ph type="title"/>
          </p:nvPr>
        </p:nvSpPr>
        <p:spPr>
          <a:xfrm>
            <a:off x="206375" y="426675"/>
            <a:ext cx="532963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Problem</a:t>
            </a:r>
            <a:endParaRPr/>
          </a:p>
        </p:txBody>
      </p:sp>
      <p:sp>
        <p:nvSpPr>
          <p:cNvPr descr="What is Newton's law of cooling? - Quora" id="207" name="Google Shape;207;p47"/>
          <p:cNvSpPr/>
          <p:nvPr/>
        </p:nvSpPr>
        <p:spPr>
          <a:xfrm>
            <a:off x="-658530" y="-180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208" name="Google Shape;208;p4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olar cell - Wikipedia" id="209" name="Google Shape;209;p47"/>
          <p:cNvSpPr/>
          <p:nvPr/>
        </p:nvSpPr>
        <p:spPr>
          <a:xfrm>
            <a:off x="656500" y="3875994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wo electric bulbs marked 25W - 220V and 100W - 220 V are connected in  series to a 440 V supply. Which of the bulbs will fuse ?" id="210" name="Google Shape;21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9120" y="1754085"/>
            <a:ext cx="1674918" cy="158999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7"/>
          <p:cNvSpPr txBox="1"/>
          <p:nvPr/>
        </p:nvSpPr>
        <p:spPr>
          <a:xfrm>
            <a:off x="155575" y="997450"/>
            <a:ext cx="64215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Two electric bulbs marked 25W−220V and 100W−220V are connected in series to a 440V supply. Calculate the current drawn by each of the bulb.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2" name="Google Shape;212;p47"/>
          <p:cNvSpPr txBox="1"/>
          <p:nvPr/>
        </p:nvSpPr>
        <p:spPr>
          <a:xfrm>
            <a:off x="206375" y="2158125"/>
            <a:ext cx="6053700" cy="23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In a series circuit, the total current flowing is same as the current flowing through each components.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Therefore, I = I</a:t>
            </a:r>
            <a:r>
              <a:rPr baseline="-25000" lang="en-US" sz="2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</a:t>
            </a:r>
            <a:r>
              <a:rPr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= I</a:t>
            </a:r>
            <a:r>
              <a:rPr baseline="-25000" lang="en-US" sz="2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</a:t>
            </a:r>
            <a:r>
              <a:rPr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= </a:t>
            </a:r>
            <a:r>
              <a:rPr lang="en-US" sz="1100">
                <a:solidFill>
                  <a:schemeClr val="dk1"/>
                </a:solidFill>
              </a:rPr>
              <a:t>2/11 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Note:</a:t>
            </a:r>
            <a:r>
              <a:rPr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Potential difference across the 25W bulb (V) =I</a:t>
            </a:r>
            <a:r>
              <a:rPr baseline="-25000" lang="en-US" sz="2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</a:t>
            </a:r>
            <a:r>
              <a:rPr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</a:t>
            </a:r>
            <a:r>
              <a:rPr baseline="-25000" lang="en-US" sz="2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</a:t>
            </a:r>
            <a:endParaRPr baseline="-25000" sz="2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                                                                                                      </a:t>
            </a:r>
            <a:r>
              <a:rPr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= </a:t>
            </a:r>
            <a:r>
              <a:rPr lang="en-US" sz="1100">
                <a:solidFill>
                  <a:schemeClr val="dk1"/>
                </a:solidFill>
              </a:rPr>
              <a:t>2/11 A</a:t>
            </a:r>
            <a:r>
              <a:rPr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×( 220</a:t>
            </a:r>
            <a:r>
              <a:rPr baseline="30000" lang="en-US" sz="2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</a:t>
            </a:r>
            <a:r>
              <a:rPr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/25)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                                                                                                       = </a:t>
            </a: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352 V</a:t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But the bulb is meant to operated at maximum 220 V. Hence it will fuse</a:t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n-US"/>
              <a:t>Imagine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9"/>
          <p:cNvSpPr txBox="1"/>
          <p:nvPr>
            <p:ph type="title"/>
          </p:nvPr>
        </p:nvSpPr>
        <p:spPr>
          <a:xfrm>
            <a:off x="504100" y="375875"/>
            <a:ext cx="5329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-US"/>
              <a:t>Different types of solar </a:t>
            </a:r>
            <a:endParaRPr/>
          </a:p>
        </p:txBody>
      </p:sp>
      <p:pic>
        <p:nvPicPr>
          <p:cNvPr descr="DIY Solar Lamp V2.0 - Open Green Energy" id="223" name="Google Shape;22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275" y="1933317"/>
            <a:ext cx="2314575" cy="1971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Y SOLAR LAMP - Share Project - PCBWay" id="224" name="Google Shape;22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6800" y="1895217"/>
            <a:ext cx="2228850" cy="2047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lar LED Book Light - Codrey Electronics" id="225" name="Google Shape;22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3600" y="1956770"/>
            <a:ext cx="2566360" cy="1924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"/>
          <p:cNvSpPr txBox="1"/>
          <p:nvPr>
            <p:ph type="title"/>
          </p:nvPr>
        </p:nvSpPr>
        <p:spPr>
          <a:xfrm>
            <a:off x="504100" y="375875"/>
            <a:ext cx="5329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444"/>
              <a:buNone/>
            </a:pPr>
            <a:r>
              <a:rPr lang="en-US"/>
              <a:t>Different types of solar Lamps</a:t>
            </a:r>
            <a:endParaRPr/>
          </a:p>
        </p:txBody>
      </p:sp>
      <p:pic>
        <p:nvPicPr>
          <p:cNvPr id="231" name="Google Shape;23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600" y="1711621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Y AUTO ON/OFF SOLAR LIGHT (RECHARGEABLE) - YouTube" id="232" name="Google Shape;23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850" y="1835446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Y Solar Motion Sensor Security Light : 13 Steps (with Pictures) -  Instructables" id="233" name="Google Shape;233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3775" y="1741732"/>
            <a:ext cx="2146951" cy="1787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1"/>
          <p:cNvSpPr txBox="1"/>
          <p:nvPr>
            <p:ph type="title"/>
          </p:nvPr>
        </p:nvSpPr>
        <p:spPr>
          <a:xfrm>
            <a:off x="504100" y="375875"/>
            <a:ext cx="5329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444"/>
              <a:buNone/>
            </a:pPr>
            <a:r>
              <a:rPr lang="en-US"/>
              <a:t>Different types of solar Lamps</a:t>
            </a:r>
            <a:endParaRPr/>
          </a:p>
        </p:txBody>
      </p:sp>
      <p:pic>
        <p:nvPicPr>
          <p:cNvPr descr="Hack A Solar Circuit" id="239" name="Google Shape;23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430" y="1573618"/>
            <a:ext cx="2922815" cy="1712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tomatic Solar Rechargeable Light Circuit - DIY" id="240" name="Google Shape;24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6434" y="1573618"/>
            <a:ext cx="3090679" cy="173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0159" y="3408917"/>
            <a:ext cx="1999032" cy="1497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2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Role Assignments - Activity 1</a:t>
            </a:r>
            <a:endParaRPr/>
          </a:p>
        </p:txBody>
      </p:sp>
      <p:sp>
        <p:nvSpPr>
          <p:cNvPr id="247" name="Google Shape;247;p52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8" name="Google Shape;24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475" y="1158275"/>
            <a:ext cx="6282902" cy="368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3"/>
          <p:cNvSpPr txBox="1"/>
          <p:nvPr>
            <p:ph type="title"/>
          </p:nvPr>
        </p:nvSpPr>
        <p:spPr>
          <a:xfrm>
            <a:off x="159550" y="654175"/>
            <a:ext cx="54990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444"/>
              <a:buNone/>
            </a:pPr>
            <a:r>
              <a:rPr lang="en-US"/>
              <a:t>Complete Activity 2 on your worksheet</a:t>
            </a:r>
            <a:endParaRPr/>
          </a:p>
        </p:txBody>
      </p:sp>
      <p:sp>
        <p:nvSpPr>
          <p:cNvPr id="254" name="Google Shape;254;p53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53"/>
          <p:cNvSpPr txBox="1"/>
          <p:nvPr/>
        </p:nvSpPr>
        <p:spPr>
          <a:xfrm>
            <a:off x="265050" y="2014325"/>
            <a:ext cx="6891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research (15 mins)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with your group members thereafter (10 mins)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the features you’d like to incorporate into your design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is timer silently counts down to 0:00, then alerts you that time is up with a gentle beep sound." id="256" name="Google Shape;256;p53" title="15 Minute Tim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0600" y="1690550"/>
            <a:ext cx="1390930" cy="78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timer counts down silently until it reaches 0:00, then a police siren sounds to alert you that time is up." id="257" name="Google Shape;257;p53" title="10 Minute Timer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6050" y="2744025"/>
            <a:ext cx="1390930" cy="7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3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IMAGINE – PLAN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– CREATE – TEST – IMPROVE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4"/>
          <p:cNvSpPr txBox="1"/>
          <p:nvPr>
            <p:ph type="title"/>
          </p:nvPr>
        </p:nvSpPr>
        <p:spPr>
          <a:xfrm>
            <a:off x="504100" y="375875"/>
            <a:ext cx="59814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Decision Matrix: Choosing the right materials</a:t>
            </a:r>
            <a:endParaRPr/>
          </a:p>
        </p:txBody>
      </p:sp>
      <p:sp>
        <p:nvSpPr>
          <p:cNvPr id="264" name="Google Shape;264;p54"/>
          <p:cNvSpPr txBox="1"/>
          <p:nvPr>
            <p:ph idx="1" type="body"/>
          </p:nvPr>
        </p:nvSpPr>
        <p:spPr>
          <a:xfrm>
            <a:off x="504100" y="122011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65" name="Google Shape;265;p54"/>
          <p:cNvSpPr/>
          <p:nvPr/>
        </p:nvSpPr>
        <p:spPr>
          <a:xfrm>
            <a:off x="631849" y="4200311"/>
            <a:ext cx="645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Think of the recyclable materials which meet the needs and can be used</a:t>
            </a:r>
            <a:endParaRPr b="1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aphicFrame>
        <p:nvGraphicFramePr>
          <p:cNvPr id="266" name="Google Shape;266;p54"/>
          <p:cNvGraphicFramePr/>
          <p:nvPr/>
        </p:nvGraphicFramePr>
        <p:xfrm>
          <a:off x="631849" y="13020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{C227C5F1-C302-4A73-BCC7-1FC433833CA8}</a:tableStyleId>
              </a:tblPr>
              <a:tblGrid>
                <a:gridCol w="2231850"/>
                <a:gridCol w="38641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Location of the solar panel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Type of LED bulbs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Material of the Casing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Battery Capacity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Control Mechanism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Wiring and Connectors: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67" name="Google Shape;267;p54"/>
          <p:cNvSpPr/>
          <p:nvPr/>
        </p:nvSpPr>
        <p:spPr>
          <a:xfrm>
            <a:off x="627227" y="4663215"/>
            <a:ext cx="36439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Activity 3-6 on your worksheet</a:t>
            </a:r>
            <a:endParaRPr/>
          </a:p>
        </p:txBody>
      </p:sp>
      <p:pic>
        <p:nvPicPr>
          <p:cNvPr id="268" name="Google Shape;26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1173" y="4508111"/>
            <a:ext cx="498959" cy="49895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4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IMAGINE – PLAN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– CREATE – TEST – IMPROVE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5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Exit ticket </a:t>
            </a:r>
            <a:endParaRPr/>
          </a:p>
        </p:txBody>
      </p:sp>
      <p:sp>
        <p:nvSpPr>
          <p:cNvPr id="275" name="Google Shape;275;p55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4671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Begin with a brief summary of the key concept learned, using clear language to convey your understanding.</a:t>
            </a:r>
            <a:endParaRPr>
              <a:solidFill>
                <a:schemeClr val="dk1"/>
              </a:solidFill>
            </a:endParaRPr>
          </a:p>
          <a:p>
            <a:pPr indent="-34671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Share your thoughts and opinions on the lesson, highlighting what you found interesting or engaging.</a:t>
            </a:r>
            <a:endParaRPr>
              <a:solidFill>
                <a:schemeClr val="dk1"/>
              </a:solidFill>
            </a:endParaRPr>
          </a:p>
          <a:p>
            <a:pPr indent="-34671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Pose any remaining questions or areas that require further clarification.</a:t>
            </a:r>
            <a:endParaRPr>
              <a:solidFill>
                <a:schemeClr val="dk1"/>
              </a:solidFill>
            </a:endParaRPr>
          </a:p>
          <a:p>
            <a:pPr indent="-34671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Use an authentic and respectful tone, and consider adding visual elements such as images or emojis to enhance your post.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6" name="Google Shape;276;p55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8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Agenda for today</a:t>
            </a:r>
            <a:endParaRPr/>
          </a:p>
        </p:txBody>
      </p:sp>
      <p:sp>
        <p:nvSpPr>
          <p:cNvPr id="111" name="Google Shape;111;p38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solidFill>
                  <a:schemeClr val="dk1"/>
                </a:solidFill>
              </a:rPr>
              <a:t>Learn the basics about series and parallel circuits.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solidFill>
                  <a:schemeClr val="dk1"/>
                </a:solidFill>
              </a:rPr>
              <a:t>Solve some numerical problems.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b="1" lang="en-US">
                <a:solidFill>
                  <a:schemeClr val="dk1"/>
                </a:solidFill>
              </a:rPr>
              <a:t>IMAGINE</a:t>
            </a:r>
            <a:r>
              <a:rPr lang="en-US">
                <a:solidFill>
                  <a:schemeClr val="dk1"/>
                </a:solidFill>
              </a:rPr>
              <a:t>: research about different factors related to solar lamps.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b="1" lang="en-US">
                <a:solidFill>
                  <a:schemeClr val="dk1"/>
                </a:solidFill>
              </a:rPr>
              <a:t>PLAN</a:t>
            </a:r>
            <a:r>
              <a:rPr lang="en-US">
                <a:solidFill>
                  <a:schemeClr val="dk1"/>
                </a:solidFill>
              </a:rPr>
              <a:t>: Design your solar oven!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38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4a27c05fbc_0_9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Exit ticket </a:t>
            </a:r>
            <a:endParaRPr/>
          </a:p>
        </p:txBody>
      </p:sp>
      <p:sp>
        <p:nvSpPr>
          <p:cNvPr id="282" name="Google Shape;282;g24a27c05fbc_0_9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Complete the exit ticket and hand it in.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dk1"/>
                </a:solidFill>
              </a:rPr>
              <a:t>See you tomorrow!! </a:t>
            </a:r>
            <a:r>
              <a:rPr lang="en-US">
                <a:solidFill>
                  <a:schemeClr val="dk1"/>
                </a:solidFill>
              </a:rPr>
              <a:t>We will be and building our solar lamps.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3" name="Google Shape;283;g24a27c05fbc_0_9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89" name="Google Shape;2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0" name="Google Shape;2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1750"/>
            <a:ext cx="47244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1" name="Google Shape;29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3213" y="0"/>
            <a:ext cx="249050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2" name="Google Shape;29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7"/>
          <p:cNvSpPr/>
          <p:nvPr/>
        </p:nvSpPr>
        <p:spPr>
          <a:xfrm>
            <a:off x="928688" y="599859"/>
            <a:ext cx="41385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976326" y="2562022"/>
            <a:ext cx="34590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edm8ker is a fully owned brand of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Makedemy Pte Ltd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 member of the SL2 group of social enterprises.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9"/>
          <p:cNvSpPr txBox="1"/>
          <p:nvPr>
            <p:ph type="title"/>
          </p:nvPr>
        </p:nvSpPr>
        <p:spPr>
          <a:xfrm>
            <a:off x="206375" y="351681"/>
            <a:ext cx="532963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Series and parallel circuit</a:t>
            </a:r>
            <a:endParaRPr/>
          </a:p>
        </p:txBody>
      </p:sp>
      <p:sp>
        <p:nvSpPr>
          <p:cNvPr descr="What is Newton's law of cooling? - Quora" id="118" name="Google Shape;118;p39"/>
          <p:cNvSpPr/>
          <p:nvPr/>
        </p:nvSpPr>
        <p:spPr>
          <a:xfrm>
            <a:off x="-658530" y="-180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119" name="Google Shape;119;p3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9"/>
          <p:cNvSpPr/>
          <p:nvPr/>
        </p:nvSpPr>
        <p:spPr>
          <a:xfrm>
            <a:off x="206375" y="1325425"/>
            <a:ext cx="869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descr="Solar cell - Wikipedia" id="121" name="Google Shape;121;p39"/>
          <p:cNvSpPr/>
          <p:nvPr/>
        </p:nvSpPr>
        <p:spPr>
          <a:xfrm>
            <a:off x="656500" y="3875994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9"/>
          <p:cNvSpPr/>
          <p:nvPr/>
        </p:nvSpPr>
        <p:spPr>
          <a:xfrm>
            <a:off x="340161" y="913446"/>
            <a:ext cx="54645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In a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series circuit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components are connected one after another, forming a single pathway for the electric current to flow. 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/>
        </p:nvSpPr>
        <p:spPr>
          <a:xfrm>
            <a:off x="260061" y="2596365"/>
            <a:ext cx="527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In a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parallel circuit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components are connected across separate branches, providing multiple pathways for the electric current to flow.</a:t>
            </a:r>
            <a:endParaRPr/>
          </a:p>
        </p:txBody>
      </p:sp>
      <p:pic>
        <p:nvPicPr>
          <p:cNvPr descr="What is the Difference Between Series and Parallel Circuits? | Series And  Parallel Circuits | Electronics Textbook" id="124" name="Google Shape;12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929" y="1494087"/>
            <a:ext cx="2204585" cy="1102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ries connection of resistors" id="125" name="Google Shape;12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196" y="1550660"/>
            <a:ext cx="2144938" cy="1072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 example of a parallel connection of resistors." id="126" name="Google Shape;12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800" y="3243595"/>
            <a:ext cx="2667453" cy="1333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ample of a parallel circuit." id="127" name="Google Shape;127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9791" y="3243593"/>
            <a:ext cx="2324859" cy="116243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9"/>
          <p:cNvSpPr/>
          <p:nvPr/>
        </p:nvSpPr>
        <p:spPr>
          <a:xfrm>
            <a:off x="340150" y="4530050"/>
            <a:ext cx="646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Which type of circuit is likely to result in the failure of all components if one component fails?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0"/>
          <p:cNvSpPr txBox="1"/>
          <p:nvPr>
            <p:ph type="title"/>
          </p:nvPr>
        </p:nvSpPr>
        <p:spPr>
          <a:xfrm>
            <a:off x="416832" y="281415"/>
            <a:ext cx="532963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Series: Key Features</a:t>
            </a:r>
            <a:endParaRPr/>
          </a:p>
        </p:txBody>
      </p:sp>
      <p:sp>
        <p:nvSpPr>
          <p:cNvPr descr="What is Newton's law of cooling? - Quora" id="134" name="Google Shape;134;p40"/>
          <p:cNvSpPr/>
          <p:nvPr/>
        </p:nvSpPr>
        <p:spPr>
          <a:xfrm>
            <a:off x="-658530" y="-180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135" name="Google Shape;135;p4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0"/>
          <p:cNvSpPr/>
          <p:nvPr/>
        </p:nvSpPr>
        <p:spPr>
          <a:xfrm>
            <a:off x="206375" y="1325425"/>
            <a:ext cx="869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descr="Solar cell - Wikipedia" id="137" name="Google Shape;137;p40"/>
          <p:cNvSpPr/>
          <p:nvPr/>
        </p:nvSpPr>
        <p:spPr>
          <a:xfrm>
            <a:off x="656500" y="3875994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control.com/uploads/articles/image2_4_5.jpg" id="138" name="Google Shape;13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763" y="1063833"/>
            <a:ext cx="5409746" cy="404378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0"/>
          <p:cNvSpPr txBox="1"/>
          <p:nvPr/>
        </p:nvSpPr>
        <p:spPr>
          <a:xfrm>
            <a:off x="5896475" y="226395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Note</a:t>
            </a:r>
            <a:r>
              <a:rPr lang="en-US"/>
              <a:t>: </a:t>
            </a:r>
            <a:r>
              <a:rPr lang="en-US"/>
              <a:t>Bulbs in series are less bright due to shared voltage than in parallel.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1"/>
          <p:cNvSpPr txBox="1"/>
          <p:nvPr>
            <p:ph type="title"/>
          </p:nvPr>
        </p:nvSpPr>
        <p:spPr>
          <a:xfrm>
            <a:off x="416832" y="281415"/>
            <a:ext cx="532963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Parallel: Key Features</a:t>
            </a:r>
            <a:endParaRPr/>
          </a:p>
        </p:txBody>
      </p:sp>
      <p:sp>
        <p:nvSpPr>
          <p:cNvPr descr="What is Newton's law of cooling? - Quora" id="145" name="Google Shape;145;p41"/>
          <p:cNvSpPr/>
          <p:nvPr/>
        </p:nvSpPr>
        <p:spPr>
          <a:xfrm>
            <a:off x="-658530" y="-180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146" name="Google Shape;146;p4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1"/>
          <p:cNvSpPr/>
          <p:nvPr/>
        </p:nvSpPr>
        <p:spPr>
          <a:xfrm>
            <a:off x="206375" y="1325425"/>
            <a:ext cx="869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descr="Solar cell - Wikipedia" id="148" name="Google Shape;148;p41"/>
          <p:cNvSpPr/>
          <p:nvPr/>
        </p:nvSpPr>
        <p:spPr>
          <a:xfrm>
            <a:off x="656500" y="3875994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control.com/uploads/articles/image3_4_5.jpg" id="149" name="Google Shape;14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260" y="889643"/>
            <a:ext cx="5272768" cy="394798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1"/>
          <p:cNvSpPr txBox="1"/>
          <p:nvPr/>
        </p:nvSpPr>
        <p:spPr>
          <a:xfrm>
            <a:off x="5746450" y="21561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Note</a:t>
            </a:r>
            <a:r>
              <a:rPr lang="en-US">
                <a:solidFill>
                  <a:schemeClr val="dk1"/>
                </a:solidFill>
              </a:rPr>
              <a:t>: Bulbs in p</a:t>
            </a:r>
            <a:r>
              <a:rPr lang="en-US">
                <a:solidFill>
                  <a:schemeClr val="dk1"/>
                </a:solidFill>
              </a:rPr>
              <a:t>arallel circuits consume more electricity due to increased current flow.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2"/>
          <p:cNvSpPr txBox="1"/>
          <p:nvPr>
            <p:ph type="title"/>
          </p:nvPr>
        </p:nvSpPr>
        <p:spPr>
          <a:xfrm>
            <a:off x="206375" y="426675"/>
            <a:ext cx="532963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Problem</a:t>
            </a:r>
            <a:endParaRPr/>
          </a:p>
        </p:txBody>
      </p:sp>
      <p:sp>
        <p:nvSpPr>
          <p:cNvPr descr="What is Newton's law of cooling? - Quora" id="156" name="Google Shape;156;p42"/>
          <p:cNvSpPr/>
          <p:nvPr/>
        </p:nvSpPr>
        <p:spPr>
          <a:xfrm>
            <a:off x="-658530" y="-180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157" name="Google Shape;157;p4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2"/>
          <p:cNvSpPr/>
          <p:nvPr/>
        </p:nvSpPr>
        <p:spPr>
          <a:xfrm>
            <a:off x="206375" y="1325425"/>
            <a:ext cx="869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 12W bulb is connected to a 6V power source. Calculate the current drawn by the bulb.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descr="Solar cell - Wikipedia" id="159" name="Google Shape;159;p42"/>
          <p:cNvSpPr/>
          <p:nvPr/>
        </p:nvSpPr>
        <p:spPr>
          <a:xfrm>
            <a:off x="656500" y="3875994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3"/>
          <p:cNvSpPr txBox="1"/>
          <p:nvPr>
            <p:ph type="title"/>
          </p:nvPr>
        </p:nvSpPr>
        <p:spPr>
          <a:xfrm>
            <a:off x="206375" y="351681"/>
            <a:ext cx="532963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Problem</a:t>
            </a:r>
            <a:endParaRPr/>
          </a:p>
        </p:txBody>
      </p:sp>
      <p:sp>
        <p:nvSpPr>
          <p:cNvPr descr="What is Newton's law of cooling? - Quora" id="165" name="Google Shape;165;p43"/>
          <p:cNvSpPr/>
          <p:nvPr/>
        </p:nvSpPr>
        <p:spPr>
          <a:xfrm>
            <a:off x="-658530" y="-180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166" name="Google Shape;166;p4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3"/>
          <p:cNvSpPr/>
          <p:nvPr/>
        </p:nvSpPr>
        <p:spPr>
          <a:xfrm>
            <a:off x="206375" y="1325425"/>
            <a:ext cx="869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 12W bulb is connected to a 6V power source. Calculate the current drawn by the bulb.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We can use the formula: Power (P) = Voltage (V) × Current (I)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Given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Power (P) = 12W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Voltage (V) = 6V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Step 1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 Rearrange the formula to solve for current (I):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 = P / V</a:t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Step 2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 Substitute the values into the formula: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 = 12W / 6V</a:t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Step 3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 Perform the calculation: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 = 2A</a:t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Therefore, the current drawn by the 12W bulb connected to a 6V power source is 2A.</a:t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descr="Solar cell - Wikipedia" id="168" name="Google Shape;168;p43"/>
          <p:cNvSpPr/>
          <p:nvPr/>
        </p:nvSpPr>
        <p:spPr>
          <a:xfrm>
            <a:off x="656500" y="3875994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4"/>
          <p:cNvSpPr txBox="1"/>
          <p:nvPr>
            <p:ph type="title"/>
          </p:nvPr>
        </p:nvSpPr>
        <p:spPr>
          <a:xfrm>
            <a:off x="206375" y="419418"/>
            <a:ext cx="532963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Problem</a:t>
            </a:r>
            <a:endParaRPr/>
          </a:p>
        </p:txBody>
      </p:sp>
      <p:sp>
        <p:nvSpPr>
          <p:cNvPr descr="What is Newton's law of cooling? - Quora" id="174" name="Google Shape;174;p44"/>
          <p:cNvSpPr/>
          <p:nvPr/>
        </p:nvSpPr>
        <p:spPr>
          <a:xfrm>
            <a:off x="-658530" y="-180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175" name="Google Shape;175;p4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4"/>
          <p:cNvSpPr/>
          <p:nvPr/>
        </p:nvSpPr>
        <p:spPr>
          <a:xfrm>
            <a:off x="206375" y="1325425"/>
            <a:ext cx="5519511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 battery has a capacity of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7Ah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How long can it power a 100W bulb before the battery is depleted?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descr="Solar cell - Wikipedia" id="177" name="Google Shape;177;p44"/>
          <p:cNvSpPr/>
          <p:nvPr/>
        </p:nvSpPr>
        <p:spPr>
          <a:xfrm>
            <a:off x="656500" y="3875994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hat does battery Ah mean?" id="178" name="Google Shape;17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083" y="1908056"/>
            <a:ext cx="2838556" cy="192557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4"/>
          <p:cNvSpPr txBox="1"/>
          <p:nvPr/>
        </p:nvSpPr>
        <p:spPr>
          <a:xfrm>
            <a:off x="7570111" y="2446832"/>
            <a:ext cx="739091" cy="30777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5"/>
          <p:cNvSpPr txBox="1"/>
          <p:nvPr>
            <p:ph type="title"/>
          </p:nvPr>
        </p:nvSpPr>
        <p:spPr>
          <a:xfrm>
            <a:off x="301315" y="412160"/>
            <a:ext cx="532963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Problem</a:t>
            </a:r>
            <a:endParaRPr/>
          </a:p>
        </p:txBody>
      </p:sp>
      <p:sp>
        <p:nvSpPr>
          <p:cNvPr descr="What is Newton's law of cooling? - Quora" id="185" name="Google Shape;185;p45"/>
          <p:cNvSpPr/>
          <p:nvPr/>
        </p:nvSpPr>
        <p:spPr>
          <a:xfrm>
            <a:off x="-658530" y="-180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186" name="Google Shape;186;p4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5"/>
          <p:cNvSpPr/>
          <p:nvPr/>
        </p:nvSpPr>
        <p:spPr>
          <a:xfrm>
            <a:off x="206375" y="1325425"/>
            <a:ext cx="5519511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 battery has a capacity of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7Ah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How long can it power a 100W bulb before the battery is depleted?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It's important to note that the capacity of a battery indicates the amount of energy/charge it can store and deliver. This value is used to estimate the runtime or operating time of a device powered by the battery, depending on the power consumption of the device.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    I = Q/t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⇒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I×t = Q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⇒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7A × 1h = 7Ah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It means it can power a device which draws a current of 7A for 1 hour.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Current drawn by the bulb = 100 W/12 V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                                                           =  8.33 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Therefore, time for which it can power the bulb = 7Ah/8.33A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                                                                                                        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= 0.84 hours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descr="Solar cell - Wikipedia" id="188" name="Google Shape;188;p45"/>
          <p:cNvSpPr/>
          <p:nvPr/>
        </p:nvSpPr>
        <p:spPr>
          <a:xfrm>
            <a:off x="656500" y="3875994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hat does battery Ah mean?" id="189" name="Google Shape;18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083" y="1908056"/>
            <a:ext cx="2838556" cy="192557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5"/>
          <p:cNvSpPr txBox="1"/>
          <p:nvPr/>
        </p:nvSpPr>
        <p:spPr>
          <a:xfrm>
            <a:off x="7570111" y="2446832"/>
            <a:ext cx="739091" cy="30777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Hemu Sardar</dc:creator>
</cp:coreProperties>
</file>