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Assistant"/>
      <p:regular r:id="rId26"/>
      <p:bold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ddcqvUI+YX/FmjvfdXCGOQSMB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Nitesh Sarda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538442-A9B4-4C7C-850D-8AAD7C0D949E}">
  <a:tblStyle styleId="{6B538442-A9B4-4C7C-850D-8AAD7C0D94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Assistant-regular.fntdata"/><Relationship Id="rId25" Type="http://schemas.openxmlformats.org/officeDocument/2006/relationships/slide" Target="slides/slide17.xml"/><Relationship Id="rId28" Type="http://schemas.openxmlformats.org/officeDocument/2006/relationships/font" Target="fonts/HelveticaNeue-regular.fntdata"/><Relationship Id="rId27" Type="http://schemas.openxmlformats.org/officeDocument/2006/relationships/font" Target="fonts/Assistant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HelveticaNeue-bold.fntdata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3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2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5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4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36" Type="http://customschemas.google.com/relationships/presentationmetadata" Target="meta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02T03:46:12.835">
    <p:pos x="6000" y="0"/>
    <p:text>change the capital letters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LmyiEw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6-02T03:44:08.192">
    <p:pos x="6000" y="0"/>
    <p:text>Soldering wires: for hands on
Two students to solder while making the solar charger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LmyiE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d9276b30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d9276b30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d9276b300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d9276b300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d9276b300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d9276b300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d9276b300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d9276b300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ea39224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ea39224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914400" y="571500"/>
            <a:ext cx="27432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240" name="Google Shape;240;p1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d9276b3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d9276b3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d9276b30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d9276b30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9276b300_0_2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4d9276b30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d9276b300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d9276b300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d9276b300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d9276b30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d9276b300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d9276b300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9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6" name="Google Shape;8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" name="Google Shape;3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" name="Google Shape;3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" name="Google Shape;3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35" name="Google Shape;35;p3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36" name="Google Shape;36;p3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37" name="Google Shape;37;p3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38" name="Google Shape;38;p3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0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tCc1u0741_o" TargetMode="External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Relationship Id="rId5" Type="http://schemas.openxmlformats.org/officeDocument/2006/relationships/hyperlink" Target="http://www.youtube.com/watch?v=b6Z0BWAWteU" TargetMode="External"/><Relationship Id="rId6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28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</a:pPr>
            <a:r>
              <a:rPr b="1" lang="en-US" sz="2080"/>
              <a:t>Solar Charger: Day 4</a:t>
            </a:r>
            <a:endParaRPr b="1" sz="2080"/>
          </a:p>
        </p:txBody>
      </p:sp>
      <p:sp>
        <p:nvSpPr>
          <p:cNvPr id="99" name="Google Shape;99;p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CHSA Summer School - Physics and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d9276b300_0_68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Rules</a:t>
            </a:r>
            <a:endParaRPr/>
          </a:p>
        </p:txBody>
      </p:sp>
      <p:sp>
        <p:nvSpPr>
          <p:cNvPr id="170" name="Google Shape;170;g24d9276b300_0_687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1" name="Google Shape;171;g24d9276b300_0_687"/>
          <p:cNvSpPr txBox="1"/>
          <p:nvPr/>
        </p:nvSpPr>
        <p:spPr>
          <a:xfrm>
            <a:off x="504100" y="1540500"/>
            <a:ext cx="51147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Turn on iron when ready to use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Place the Iron In holder When Not in Use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Hold Iron only when soldering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Hold the Iron handle onl</a:t>
            </a: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y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24d9276b300_0_6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5455" y="2964854"/>
            <a:ext cx="1040504" cy="104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4d9276b300_0_6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025" y="2910940"/>
            <a:ext cx="1348025" cy="114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4d9276b300_0_687"/>
          <p:cNvPicPr preferRelativeResize="0"/>
          <p:nvPr/>
        </p:nvPicPr>
        <p:blipFill rotWithShape="1">
          <a:blip r:embed="rId6">
            <a:alphaModFix/>
          </a:blip>
          <a:srcRect b="26184" l="7638" r="58475" t="19186"/>
          <a:stretch/>
        </p:blipFill>
        <p:spPr>
          <a:xfrm rot="10800000">
            <a:off x="1622867" y="3036662"/>
            <a:ext cx="515158" cy="89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d9276b300_0_70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Rules</a:t>
            </a:r>
            <a:endParaRPr/>
          </a:p>
        </p:txBody>
      </p:sp>
      <p:sp>
        <p:nvSpPr>
          <p:cNvPr id="180" name="Google Shape;180;g24d9276b300_0_700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1" name="Google Shape;181;g24d9276b300_0_700"/>
          <p:cNvSpPr txBox="1"/>
          <p:nvPr/>
        </p:nvSpPr>
        <p:spPr>
          <a:xfrm>
            <a:off x="504100" y="1540500"/>
            <a:ext cx="70029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Do not touch the solder point or the solder 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Turn off the iron when leaving the solder station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Do not inhale the fumes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Hold components firmly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24d9276b300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5455" y="2964854"/>
            <a:ext cx="1040504" cy="104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4d9276b300_0_7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9025" y="2910940"/>
            <a:ext cx="1348025" cy="114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4d9276b300_0_700"/>
          <p:cNvPicPr preferRelativeResize="0"/>
          <p:nvPr/>
        </p:nvPicPr>
        <p:blipFill rotWithShape="1">
          <a:blip r:embed="rId5">
            <a:alphaModFix/>
          </a:blip>
          <a:srcRect b="26184" l="7638" r="58475" t="19186"/>
          <a:stretch/>
        </p:blipFill>
        <p:spPr>
          <a:xfrm rot="10800000">
            <a:off x="1622867" y="3036662"/>
            <a:ext cx="515158" cy="89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d9276b300_0_71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Soldering Steps</a:t>
            </a:r>
            <a:endParaRPr/>
          </a:p>
        </p:txBody>
      </p:sp>
      <p:sp>
        <p:nvSpPr>
          <p:cNvPr id="190" name="Google Shape;190;g24d9276b300_0_710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1" name="Google Shape;191;g24d9276b300_0_710"/>
          <p:cNvSpPr txBox="1"/>
          <p:nvPr/>
        </p:nvSpPr>
        <p:spPr>
          <a:xfrm>
            <a:off x="3933125" y="1666700"/>
            <a:ext cx="70029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Tinning The Tip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Setting The Temp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Hold Iron in Place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Heat Both Substrate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Feed Enough Solder (opposite the iron)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eginner tips and soldering technique, which is an easy and simple basic tutorial with HD quality. &#10;&#10;Here is an additional text format step by step guide. &#10;https://www.electronicshub.org/how-to-use-soldering-iron/" id="192" name="Google Shape;192;g24d9276b300_0_710" title="How To Solder? (Step by Step Beginner Guide) H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75" y="17145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d9276b300_0_721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Soldering Steps</a:t>
            </a:r>
            <a:endParaRPr/>
          </a:p>
        </p:txBody>
      </p:sp>
      <p:sp>
        <p:nvSpPr>
          <p:cNvPr id="198" name="Google Shape;198;g24d9276b300_0_721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99" name="Google Shape;199;g24d9276b300_0_721"/>
          <p:cNvPicPr preferRelativeResize="0"/>
          <p:nvPr/>
        </p:nvPicPr>
        <p:blipFill rotWithShape="1">
          <a:blip r:embed="rId4">
            <a:alphaModFix/>
          </a:blip>
          <a:srcRect b="1522" l="1039" r="0" t="1522"/>
          <a:stretch/>
        </p:blipFill>
        <p:spPr>
          <a:xfrm>
            <a:off x="728125" y="1203125"/>
            <a:ext cx="6384425" cy="3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ea3922413_0_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Practice!</a:t>
            </a:r>
            <a:endParaRPr/>
          </a:p>
        </p:txBody>
      </p:sp>
      <p:sp>
        <p:nvSpPr>
          <p:cNvPr id="205" name="Google Shape;205;g24ea3922413_0_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Try soldering two pieces of wires together.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24ea392241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750" y="24027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4ea392241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8000" y="24027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1"/>
          <p:cNvSpPr txBox="1"/>
          <p:nvPr>
            <p:ph type="title"/>
          </p:nvPr>
        </p:nvSpPr>
        <p:spPr>
          <a:xfrm>
            <a:off x="140700" y="400188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Select your materials and design your solar lamp!</a:t>
            </a:r>
            <a:endParaRPr/>
          </a:p>
        </p:txBody>
      </p:sp>
      <p:sp>
        <p:nvSpPr>
          <p:cNvPr id="213" name="Google Shape;213;p51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4" name="Google Shape;214;p51"/>
          <p:cNvGraphicFramePr/>
          <p:nvPr/>
        </p:nvGraphicFramePr>
        <p:xfrm>
          <a:off x="418825" y="179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{6B538442-A9B4-4C7C-850D-8AAD7C0D949E}</a:tableStyleId>
              </a:tblPr>
              <a:tblGrid>
                <a:gridCol w="1829475"/>
              </a:tblGrid>
              <a:tr h="43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Solar panels</a:t>
                      </a:r>
                      <a:endParaRPr sz="1900" u="none" cap="none" strike="noStrike"/>
                    </a:p>
                  </a:txBody>
                  <a:tcPr marT="63500" marB="63500" marR="63500" marL="63500"/>
                </a:tc>
              </a:tr>
              <a:tr h="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W</a:t>
                      </a:r>
                      <a:r>
                        <a:rPr lang="en-US" sz="1900" u="none" cap="none" strike="noStrike"/>
                        <a:t>ires</a:t>
                      </a:r>
                      <a:endParaRPr sz="1900" u="none" cap="none" strike="noStrike"/>
                    </a:p>
                  </a:txBody>
                  <a:tcPr marT="63500" marB="63500" marR="63500" marL="63500"/>
                </a:tc>
              </a:tr>
              <a:tr h="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Buck converter</a:t>
                      </a:r>
                      <a:endParaRPr sz="1900" u="none" cap="none" strike="noStrike"/>
                    </a:p>
                  </a:txBody>
                  <a:tcPr marT="63500" marB="63500" marR="63500" marL="63500"/>
                </a:tc>
              </a:tr>
              <a:tr h="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Battery</a:t>
                      </a:r>
                      <a:endParaRPr sz="1900" u="none" cap="none" strike="noStrike"/>
                    </a:p>
                  </a:txBody>
                  <a:tcPr marT="63500" marB="63500" marR="63500" marL="63500"/>
                </a:tc>
              </a:tr>
              <a:tr h="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Cardboard</a:t>
                      </a:r>
                      <a:endParaRPr sz="1900" u="none" cap="none" strike="noStrike"/>
                    </a:p>
                  </a:txBody>
                  <a:tcPr marT="63500" marB="63500" marR="63500" marL="63500"/>
                </a:tc>
              </a:tr>
              <a:tr h="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USB port</a:t>
                      </a:r>
                      <a:endParaRPr sz="19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15" name="Google Shape;215;p51"/>
          <p:cNvSpPr txBox="1"/>
          <p:nvPr/>
        </p:nvSpPr>
        <p:spPr>
          <a:xfrm rot="-371047">
            <a:off x="3323074" y="1707721"/>
            <a:ext cx="1325614" cy="11080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Type of </a:t>
            </a:r>
            <a:r>
              <a:rPr lang="en-US" sz="2000">
                <a:latin typeface="Assistant"/>
                <a:ea typeface="Assistant"/>
                <a:cs typeface="Assistant"/>
                <a:sym typeface="Assistant"/>
              </a:rPr>
              <a:t>solar panels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?</a:t>
            </a:r>
            <a:endParaRPr b="0" i="0" sz="2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6" name="Google Shape;216;p51"/>
          <p:cNvSpPr txBox="1"/>
          <p:nvPr/>
        </p:nvSpPr>
        <p:spPr>
          <a:xfrm rot="802361">
            <a:off x="3310380" y="2896664"/>
            <a:ext cx="1325643" cy="800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Series or parallel?</a:t>
            </a:r>
            <a:endParaRPr b="0" i="0" sz="2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7" name="Google Shape;217;p51"/>
          <p:cNvSpPr txBox="1"/>
          <p:nvPr/>
        </p:nvSpPr>
        <p:spPr>
          <a:xfrm rot="-901047">
            <a:off x="3217904" y="3249633"/>
            <a:ext cx="1325676" cy="492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8" name="Google Shape;218;p51"/>
          <p:cNvSpPr txBox="1"/>
          <p:nvPr/>
        </p:nvSpPr>
        <p:spPr>
          <a:xfrm>
            <a:off x="62450" y="1326375"/>
            <a:ext cx="25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Available materials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9" name="Google Shape;219;p51"/>
          <p:cNvSpPr/>
          <p:nvPr/>
        </p:nvSpPr>
        <p:spPr>
          <a:xfrm>
            <a:off x="2365625" y="2983775"/>
            <a:ext cx="837300" cy="48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1"/>
          <p:cNvSpPr/>
          <p:nvPr/>
        </p:nvSpPr>
        <p:spPr>
          <a:xfrm>
            <a:off x="4529824" y="2983775"/>
            <a:ext cx="837300" cy="48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125" y="26066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1"/>
          <p:cNvSpPr txBox="1"/>
          <p:nvPr/>
        </p:nvSpPr>
        <p:spPr>
          <a:xfrm>
            <a:off x="2702088" y="1326375"/>
            <a:ext cx="25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Material selection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3" name="Google Shape;223;p51"/>
          <p:cNvSpPr txBox="1"/>
          <p:nvPr/>
        </p:nvSpPr>
        <p:spPr>
          <a:xfrm>
            <a:off x="5459863" y="1317650"/>
            <a:ext cx="13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Sketch your design!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4" name="Google Shape;224;p51"/>
          <p:cNvSpPr/>
          <p:nvPr/>
        </p:nvSpPr>
        <p:spPr>
          <a:xfrm>
            <a:off x="6878324" y="2975050"/>
            <a:ext cx="837300" cy="48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1"/>
          <p:cNvSpPr txBox="1"/>
          <p:nvPr/>
        </p:nvSpPr>
        <p:spPr>
          <a:xfrm>
            <a:off x="7779775" y="1526475"/>
            <a:ext cx="1325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Collect materials &amp; start prototyping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26" name="Google Shape;22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0563" y="2754188"/>
            <a:ext cx="924125" cy="92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 Minute Timer with Alarm, without music&#10;&#10;&#10;&#10;&#10;&#10;&#10;&#10;&#10;75 minute timer,countdown timer,75 minutes,timer,75 minute countdown,75 minute cycling workout,sleep 75 minutes,countdown,75 min timer,75 minutes timer,75 min,75 min countdown,75 minute timer with alarm,75 minute timer without music,75 minute timer bomb" id="227" name="Google Shape;227;p51" title="75 Minute Timer with Alarm, without music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9250" y="3961875"/>
            <a:ext cx="1929066" cy="10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1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IMAGINE – PLAN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– </a:t>
            </a:r>
            <a:r>
              <a:rPr b="1" i="0" lang="en-US" sz="1400" u="none" cap="none" strike="noStrike">
                <a:solidFill>
                  <a:srgbClr val="C00000"/>
                </a:solidFill>
                <a:latin typeface="Assistant"/>
                <a:ea typeface="Assistant"/>
                <a:cs typeface="Assistant"/>
                <a:sym typeface="Assistant"/>
              </a:rPr>
              <a:t>CREATE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9" name="Google Shape;229;p51"/>
          <p:cNvSpPr txBox="1"/>
          <p:nvPr/>
        </p:nvSpPr>
        <p:spPr>
          <a:xfrm>
            <a:off x="2095275" y="4032750"/>
            <a:ext cx="2398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2 Students: Work on </a:t>
            </a: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electrical connections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2 Students: Work on the casing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Looking forward…</a:t>
            </a:r>
            <a:endParaRPr/>
          </a:p>
        </p:txBody>
      </p:sp>
      <p:sp>
        <p:nvSpPr>
          <p:cNvPr id="235" name="Google Shape;235;p52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Testing of solar charger (how do you think we’ll be testing the lamp?)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Bring your </a:t>
            </a:r>
            <a:r>
              <a:rPr b="1" lang="en-US">
                <a:solidFill>
                  <a:schemeClr val="dk1"/>
                </a:solidFill>
              </a:rPr>
              <a:t>mobile phone chargers</a:t>
            </a:r>
            <a:r>
              <a:rPr lang="en-US">
                <a:solidFill>
                  <a:schemeClr val="dk1"/>
                </a:solidFill>
              </a:rPr>
              <a:t> for the next session.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Brainstorming ways to improve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52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2" name="Google Shape;2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3" name="Google Shape;2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4" name="Google Shape;24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5" name="Google Shape;24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did we do previously?</a:t>
            </a:r>
            <a:endParaRPr/>
          </a:p>
        </p:txBody>
      </p:sp>
      <p:sp>
        <p:nvSpPr>
          <p:cNvPr id="105" name="Google Shape;105;p38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Selected</a:t>
            </a:r>
            <a:r>
              <a:rPr lang="en-US">
                <a:solidFill>
                  <a:schemeClr val="dk1"/>
                </a:solidFill>
              </a:rPr>
              <a:t> the materials to build the solar charger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Built a </a:t>
            </a:r>
            <a:r>
              <a:rPr lang="en-US">
                <a:solidFill>
                  <a:schemeClr val="dk1"/>
                </a:solidFill>
              </a:rPr>
              <a:t>prototype</a:t>
            </a:r>
            <a:r>
              <a:rPr lang="en-US">
                <a:solidFill>
                  <a:schemeClr val="dk1"/>
                </a:solidFill>
              </a:rPr>
              <a:t> for the the casing using Tinkercad</a:t>
            </a:r>
            <a:endParaRPr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p38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300">
                <a:latin typeface="Assistant"/>
                <a:ea typeface="Assistant"/>
                <a:cs typeface="Assistant"/>
                <a:sym typeface="Assistant"/>
              </a:rPr>
              <a:t>‹#›</a:t>
            </a:fld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Agenda for today</a:t>
            </a:r>
            <a:endParaRPr/>
          </a:p>
        </p:txBody>
      </p:sp>
      <p:sp>
        <p:nvSpPr>
          <p:cNvPr id="112" name="Google Shape;112;p39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Learn the basics of soldering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-"/>
            </a:pPr>
            <a:r>
              <a:rPr lang="en-US">
                <a:solidFill>
                  <a:schemeClr val="dk1"/>
                </a:solidFill>
              </a:rPr>
              <a:t>CREATE: Using the materials available, prototype your solar charger.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3" name="Google Shape;113;p39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d9276b300_0_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learn Soldering!</a:t>
            </a:r>
            <a:endParaRPr/>
          </a:p>
        </p:txBody>
      </p:sp>
      <p:pic>
        <p:nvPicPr>
          <p:cNvPr id="119" name="Google Shape;119;g24d9276b30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00" y="1158275"/>
            <a:ext cx="6542981" cy="368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d9276b300_0_11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Soldering?</a:t>
            </a:r>
            <a:endParaRPr/>
          </a:p>
        </p:txBody>
      </p:sp>
      <p:pic>
        <p:nvPicPr>
          <p:cNvPr id="125" name="Google Shape;125;g24d9276b300_0_112"/>
          <p:cNvPicPr preferRelativeResize="0"/>
          <p:nvPr/>
        </p:nvPicPr>
        <p:blipFill rotWithShape="1">
          <a:blip r:embed="rId3">
            <a:alphaModFix/>
          </a:blip>
          <a:srcRect b="10618" l="0" r="0" t="0"/>
          <a:stretch/>
        </p:blipFill>
        <p:spPr>
          <a:xfrm>
            <a:off x="504100" y="1482375"/>
            <a:ext cx="2774052" cy="165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4d9276b300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2" y="3208025"/>
            <a:ext cx="2774050" cy="14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4d9276b300_0_112"/>
          <p:cNvSpPr txBox="1"/>
          <p:nvPr/>
        </p:nvSpPr>
        <p:spPr>
          <a:xfrm>
            <a:off x="3569200" y="1725675"/>
            <a:ext cx="4760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ssistant"/>
              <a:buChar char="●"/>
            </a:pPr>
            <a:r>
              <a:rPr lang="en-US" sz="1600">
                <a:latin typeface="Assistant"/>
                <a:ea typeface="Assistant"/>
                <a:cs typeface="Assistant"/>
                <a:sym typeface="Assistant"/>
              </a:rPr>
              <a:t>Soldering is a process of joining two or more pieces of metal or electronic components together using a</a:t>
            </a:r>
            <a:r>
              <a:rPr b="1" lang="en-US" sz="1600">
                <a:latin typeface="Assistant"/>
                <a:ea typeface="Assistant"/>
                <a:cs typeface="Assistant"/>
                <a:sym typeface="Assistant"/>
              </a:rPr>
              <a:t> low-melting point metal alloy</a:t>
            </a:r>
            <a:r>
              <a:rPr lang="en-US" sz="1600">
                <a:latin typeface="Assistant"/>
                <a:ea typeface="Assistant"/>
                <a:cs typeface="Assistant"/>
                <a:sym typeface="Assistant"/>
              </a:rPr>
              <a:t> called </a:t>
            </a:r>
            <a:r>
              <a:rPr b="1" lang="en-US" sz="1600">
                <a:latin typeface="Assistant"/>
                <a:ea typeface="Assistant"/>
                <a:cs typeface="Assistant"/>
                <a:sym typeface="Assistant"/>
              </a:rPr>
              <a:t>solder</a:t>
            </a:r>
            <a:r>
              <a:rPr lang="en-US" sz="1600">
                <a:latin typeface="Assistant"/>
                <a:ea typeface="Assistant"/>
                <a:cs typeface="Assistant"/>
                <a:sym typeface="Assistant"/>
              </a:rPr>
              <a:t>. </a:t>
            </a:r>
            <a:endParaRPr sz="1600">
              <a:latin typeface="Assistant"/>
              <a:ea typeface="Assistant"/>
              <a:cs typeface="Assistant"/>
              <a:sym typeface="Assistan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ssistant"/>
              <a:buChar char="●"/>
            </a:pPr>
            <a:r>
              <a:rPr lang="en-US" sz="1600">
                <a:latin typeface="Assistant"/>
                <a:ea typeface="Assistant"/>
                <a:cs typeface="Assistant"/>
                <a:sym typeface="Assistant"/>
              </a:rPr>
              <a:t>The solder is melted and then applied to the joint, where it cools and solidifies, forming a permanent bond. </a:t>
            </a:r>
            <a:endParaRPr sz="1600">
              <a:latin typeface="Assistant"/>
              <a:ea typeface="Assistant"/>
              <a:cs typeface="Assistant"/>
              <a:sym typeface="Assistan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ssistant"/>
              <a:buChar char="●"/>
            </a:pPr>
            <a:r>
              <a:rPr lang="en-US" sz="1600">
                <a:latin typeface="Assistant"/>
                <a:ea typeface="Assistant"/>
                <a:cs typeface="Assistant"/>
                <a:sym typeface="Assistant"/>
              </a:rPr>
              <a:t>Soldering is commonly used in electronics, plumbing, and jewelry making, among other fields.</a:t>
            </a:r>
            <a:endParaRPr sz="16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4d9276b300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4475" y="2149865"/>
            <a:ext cx="1394500" cy="15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4d9276b300_0_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075" y="1204129"/>
            <a:ext cx="2344400" cy="234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4d9276b300_0_226"/>
          <p:cNvSpPr txBox="1"/>
          <p:nvPr>
            <p:ph idx="4294967295" type="body"/>
          </p:nvPr>
        </p:nvSpPr>
        <p:spPr>
          <a:xfrm>
            <a:off x="868550" y="1147975"/>
            <a:ext cx="3703500" cy="3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Soldering Iron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Soldering Stand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Solder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Tip Cleaner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Google Shape;135;g24d9276b300_0_2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4750" y="348225"/>
            <a:ext cx="2128490" cy="438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4d9276b300_0_2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1782" y="2386021"/>
            <a:ext cx="2344385" cy="2344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4d9276b300_0_226"/>
          <p:cNvSpPr txBox="1"/>
          <p:nvPr>
            <p:ph idx="4294967295" type="title"/>
          </p:nvPr>
        </p:nvSpPr>
        <p:spPr>
          <a:xfrm>
            <a:off x="544275" y="246625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Soldering Essentials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d9276b300_0_34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Solder</a:t>
            </a:r>
            <a:endParaRPr/>
          </a:p>
        </p:txBody>
      </p:sp>
      <p:sp>
        <p:nvSpPr>
          <p:cNvPr id="143" name="Google Shape;143;g24d9276b300_0_342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44" name="Google Shape;144;g24d9276b300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25" y="1102000"/>
            <a:ext cx="3224800" cy="32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4d9276b300_0_342"/>
          <p:cNvSpPr txBox="1"/>
          <p:nvPr/>
        </p:nvSpPr>
        <p:spPr>
          <a:xfrm>
            <a:off x="1019275" y="3977350"/>
            <a:ext cx="1790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Solder 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(Filler metal)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6" name="Google Shape;146;g24d9276b300_0_342"/>
          <p:cNvSpPr txBox="1"/>
          <p:nvPr/>
        </p:nvSpPr>
        <p:spPr>
          <a:xfrm>
            <a:off x="3569325" y="1820275"/>
            <a:ext cx="455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Metal “glue” used  to join together  metal parts.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Made of Tin and Copper, sometimes Lead.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d9276b300_0_45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Soldering Iron</a:t>
            </a:r>
            <a:endParaRPr/>
          </a:p>
        </p:txBody>
      </p:sp>
      <p:sp>
        <p:nvSpPr>
          <p:cNvPr id="152" name="Google Shape;152;g24d9276b300_0_457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3" name="Google Shape;153;g24d9276b300_0_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00" y="1433850"/>
            <a:ext cx="3097500" cy="30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d9276b300_0_457"/>
          <p:cNvSpPr txBox="1"/>
          <p:nvPr/>
        </p:nvSpPr>
        <p:spPr>
          <a:xfrm>
            <a:off x="786876" y="4178075"/>
            <a:ext cx="1964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Soldering Iron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5" name="Google Shape;155;g24d9276b300_0_457"/>
          <p:cNvSpPr txBox="1"/>
          <p:nvPr/>
        </p:nvSpPr>
        <p:spPr>
          <a:xfrm>
            <a:off x="3937800" y="2002175"/>
            <a:ext cx="4377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The primary function of a soldering iron is to solder electronic components together.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It can also be used to remove or desolder components from a circuit board.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d9276b300_0_57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 Cleaner</a:t>
            </a:r>
            <a:endParaRPr/>
          </a:p>
        </p:txBody>
      </p:sp>
      <p:sp>
        <p:nvSpPr>
          <p:cNvPr id="161" name="Google Shape;161;g24d9276b300_0_572"/>
          <p:cNvSpPr txBox="1"/>
          <p:nvPr/>
        </p:nvSpPr>
        <p:spPr>
          <a:xfrm>
            <a:off x="3569325" y="2136225"/>
            <a:ext cx="3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2" name="Google Shape;162;g24d9276b300_0_572"/>
          <p:cNvSpPr txBox="1"/>
          <p:nvPr/>
        </p:nvSpPr>
        <p:spPr>
          <a:xfrm>
            <a:off x="3719750" y="1989350"/>
            <a:ext cx="4377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Used to clean off soldering iron tip. 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Can be made of various materials.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Char char="●"/>
            </a:pP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Should be used every time before soldering a joint.</a:t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g24d9276b300_0_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50" y="1210975"/>
            <a:ext cx="2005599" cy="200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4d9276b300_0_5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250" y="3269275"/>
            <a:ext cx="1697375" cy="16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