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Assistant"/>
      <p:regular r:id="rId18"/>
      <p:bold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L1ti8M/j7vt9kWeKkuYbISWoG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914362-DAAD-44DE-86E5-DAA103C613F8}">
  <a:tblStyle styleId="{A3914362-DAAD-44DE-86E5-DAA103C613F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Assistant-bold.fntdata"/><Relationship Id="rId18" Type="http://schemas.openxmlformats.org/officeDocument/2006/relationships/font" Target="fonts/Assistan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14" name="Google Shape;214;p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f2cef6220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4f2cef622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f2cef622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4f2cef6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f2cef6220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4f2cef622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f2cef6220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4f2cef622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5" name="Google Shape;125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8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4" cy="294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2" name="Google Shape;42;p1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43" name="Google Shape;43;p1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4" name="Google Shape;44;p1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5" name="Google Shape;45;p1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7" name="Google Shape;5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9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67" name="Google Shape;6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19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73" name="Google Shape;73;p19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74" name="Google Shape;74;p19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4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5" name="Google Shape;8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" name="Google Shape;141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6"/>
              <a:buFont typeface="Assistant"/>
              <a:buNone/>
            </a:pPr>
            <a:r>
              <a:rPr lang="en-US"/>
              <a:t>Day 5</a:t>
            </a:r>
            <a:endParaRPr/>
          </a:p>
        </p:txBody>
      </p:sp>
      <p:sp>
        <p:nvSpPr>
          <p:cNvPr id="142" name="Google Shape;142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Building a Solar Charger</a:t>
            </a:r>
            <a:endParaRPr/>
          </a:p>
        </p:txBody>
      </p:sp>
      <p:sp>
        <p:nvSpPr>
          <p:cNvPr id="143" name="Google Shape;143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7" name="Google Shape;2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9" name="Google Shape;21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will we be doing today?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TEST: test the efficiency of your solar charger through quantitative and qualitative measures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IMPROVE: reflect on solar charger design and suggest areas for improvement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title"/>
          </p:nvPr>
        </p:nvSpPr>
        <p:spPr>
          <a:xfrm>
            <a:off x="504100" y="375875"/>
            <a:ext cx="598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How might we test the effectiveness of a solar charger?</a:t>
            </a:r>
            <a:endParaRPr/>
          </a:p>
        </p:txBody>
      </p:sp>
      <p:sp>
        <p:nvSpPr>
          <p:cNvPr id="156" name="Google Shape;15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7" name="Google Shape;157;p3"/>
          <p:cNvGraphicFramePr/>
          <p:nvPr/>
        </p:nvGraphicFramePr>
        <p:xfrm>
          <a:off x="504100" y="213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{A3914362-DAAD-44DE-86E5-DAA103C613F8}</a:tableStyleId>
              </a:tblPr>
              <a:tblGrid>
                <a:gridCol w="3619500"/>
                <a:gridCol w="3619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E.g. of quantitative measures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E.g. of qualitative measures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/>
                        <a:t>Charging Efficiency: Time taken to charge the device using the solar charger versus a traditional charger.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/>
                        <a:t>Durability and Build Quality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/>
                        <a:t>Power Output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/>
                        <a:t>Portability and Ease of Use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Weather Conditions: </a:t>
                      </a:r>
                      <a:r>
                        <a:rPr lang="en-US"/>
                        <a:t>T</a:t>
                      </a:r>
                      <a:r>
                        <a:rPr lang="en-US" sz="1400" u="none" cap="none" strike="noStrike"/>
                        <a:t>he charger's performance under various weather conditions, such as direct sunlight, cloudy skies, or shade.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-    Affordability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8" name="Google Shape;158;p3"/>
          <p:cNvSpPr txBox="1"/>
          <p:nvPr/>
        </p:nvSpPr>
        <p:spPr>
          <a:xfrm>
            <a:off x="504100" y="1378225"/>
            <a:ext cx="763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Does your solar </a:t>
            </a:r>
            <a:r>
              <a:rPr lang="en-US" sz="1600">
                <a:latin typeface="Assistant"/>
                <a:ea typeface="Assistant"/>
                <a:cs typeface="Assistant"/>
                <a:sym typeface="Assistant"/>
              </a:rPr>
              <a:t>charger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meet the design specifications indicated in the design brief?</a:t>
            </a:r>
            <a:endParaRPr b="0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504100" y="375875"/>
            <a:ext cx="598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Today, we will measure the following to determine the effectiveness of your solar charger</a:t>
            </a:r>
            <a:endParaRPr/>
          </a:p>
        </p:txBody>
      </p:sp>
      <p:sp>
        <p:nvSpPr>
          <p:cNvPr id="165" name="Google Shape;16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6" name="Google Shape;166;p4"/>
          <p:cNvGraphicFramePr/>
          <p:nvPr/>
        </p:nvGraphicFramePr>
        <p:xfrm>
          <a:off x="504100" y="236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{A3914362-DAAD-44DE-86E5-DAA103C613F8}</a:tableStyleId>
              </a:tblPr>
              <a:tblGrid>
                <a:gridCol w="3619500"/>
                <a:gridCol w="3619500"/>
              </a:tblGrid>
              <a:tr h="2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Quantitative measures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Qualitative measures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-3365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</a:pPr>
                      <a:r>
                        <a:rPr lang="en-US" sz="1700"/>
                        <a:t>Power output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Char char="-"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Portability and Ease of Use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-3365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-"/>
                      </a:pPr>
                      <a:r>
                        <a:rPr lang="en-US" sz="1700"/>
                        <a:t>Charging </a:t>
                      </a:r>
                      <a:r>
                        <a:rPr lang="en-US" sz="1700"/>
                        <a:t>efficiency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-"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Affordability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0" lvl="0" marL="120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4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Pre-Prep</a:t>
            </a:r>
            <a:endParaRPr/>
          </a:p>
        </p:txBody>
      </p:sp>
      <p:sp>
        <p:nvSpPr>
          <p:cNvPr id="173" name="Google Shape;17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1732800" y="4348700"/>
            <a:ext cx="574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On ios devices  install the </a:t>
            </a: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Mister Battery Lite </a:t>
            </a: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app. This will be used to measure the </a:t>
            </a: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power</a:t>
            </a: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This cannot be used to measure current and voltage.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250" y="1158275"/>
            <a:ext cx="1478450" cy="311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10675"/>
            <a:ext cx="4510450" cy="213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f2cef6220_0_9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Pre-Prep</a:t>
            </a:r>
            <a:endParaRPr/>
          </a:p>
        </p:txBody>
      </p:sp>
      <p:sp>
        <p:nvSpPr>
          <p:cNvPr id="182" name="Google Shape;182;g24f2cef6220_0_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g24f2cef622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325" y="1346475"/>
            <a:ext cx="16954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4f2cef622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600" y="1346475"/>
            <a:ext cx="16954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4f2cef6220_0_9"/>
          <p:cNvSpPr txBox="1"/>
          <p:nvPr/>
        </p:nvSpPr>
        <p:spPr>
          <a:xfrm>
            <a:off x="1732800" y="4348700"/>
            <a:ext cx="574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On Android phones install the </a:t>
            </a: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Ampere </a:t>
            </a: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app. This will be used to measure current and voltage.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f2cef6220_0_0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Testing the solar charger (Activity 1)</a:t>
            </a:r>
            <a:endParaRPr/>
          </a:p>
        </p:txBody>
      </p:sp>
      <p:sp>
        <p:nvSpPr>
          <p:cNvPr id="191" name="Google Shape;191;g24f2cef6220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g24f2cef6220_0_0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3" name="Google Shape;193;g24f2cef622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175" y="1649150"/>
            <a:ext cx="1712750" cy="17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4f2cef6220_0_0"/>
          <p:cNvSpPr txBox="1"/>
          <p:nvPr/>
        </p:nvSpPr>
        <p:spPr>
          <a:xfrm>
            <a:off x="897425" y="3703150"/>
            <a:ext cx="702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Test </a:t>
            </a:r>
            <a:r>
              <a:rPr b="1" lang="en-US" sz="1800"/>
              <a:t>your solar charger. Complete activity 1-4 in the worksheets.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f2cef6220_0_113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Improve your solar charger</a:t>
            </a:r>
            <a:endParaRPr/>
          </a:p>
        </p:txBody>
      </p:sp>
      <p:sp>
        <p:nvSpPr>
          <p:cNvPr id="200" name="Google Shape;200;g24f2cef6220_0_1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g24f2cef6220_0_113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TEST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–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2" name="Google Shape;202;g24f2cef6220_0_113"/>
          <p:cNvSpPr txBox="1"/>
          <p:nvPr/>
        </p:nvSpPr>
        <p:spPr>
          <a:xfrm>
            <a:off x="1643375" y="3930900"/>
            <a:ext cx="536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 the performance of your solar charger and identify areas that require improvement. (</a:t>
            </a:r>
            <a:r>
              <a:rPr b="1" lang="en-US"/>
              <a:t>Complete Activity 5</a:t>
            </a:r>
            <a:r>
              <a:rPr lang="en-US"/>
              <a:t>)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Idle groups are encouraged to assist other groups in the improvement process.</a:t>
            </a:r>
            <a:endParaRPr i="1"/>
          </a:p>
        </p:txBody>
      </p:sp>
      <p:pic>
        <p:nvPicPr>
          <p:cNvPr id="203" name="Google Shape;203;g24f2cef6220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850" y="956725"/>
            <a:ext cx="5264025" cy="29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f2cef6220_0_205"/>
          <p:cNvSpPr txBox="1"/>
          <p:nvPr>
            <p:ph type="title"/>
          </p:nvPr>
        </p:nvSpPr>
        <p:spPr>
          <a:xfrm>
            <a:off x="504100" y="375875"/>
            <a:ext cx="57510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Excited for the next project!</a:t>
            </a:r>
            <a:endParaRPr/>
          </a:p>
        </p:txBody>
      </p:sp>
      <p:sp>
        <p:nvSpPr>
          <p:cNvPr id="209" name="Google Shape;209;g24f2cef6220_0_205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We have successfully completed three projects where we applied Engineering design principles.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Get ready to showcase your knowledge and skills learned across these projects  in the final summative assessment.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g24f2cef6220_0_2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