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5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Assistant"/>
      <p:regular r:id="rId18"/>
      <p:bold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wMnDFHWK51xgGKQGbjP7j2z+S8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Terence Tan Wei Ti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DF923F-7786-4566-9883-06B8220F4BAD}">
  <a:tblStyle styleId="{51DF923F-7786-4566-9883-06B8220F4BA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Assistant-bold.fntdata"/><Relationship Id="rId18" Type="http://schemas.openxmlformats.org/officeDocument/2006/relationships/font" Target="fonts/Assistant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01T04:58:45.929">
    <p:pos x="6000" y="0"/>
    <p:text>explain why we're not measuring the battery capacity/life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yCwycU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56f28c6f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256f28c6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05" name="Google Shape;205;p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5" name="Google Shape;125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8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4" cy="294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2" name="Google Shape;42;p1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43" name="Google Shape;43;p1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4" name="Google Shape;44;p1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5" name="Google Shape;45;p1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7" name="Google Shape;5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9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67" name="Google Shape;6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9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19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73" name="Google Shape;73;p19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74" name="Google Shape;74;p19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4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4" name="Google Shape;8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5" name="Google Shape;8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" name="Google Shape;141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9"/>
              <a:buFont typeface="Assistant"/>
              <a:buNone/>
            </a:pPr>
            <a:r>
              <a:rPr lang="en-US" sz="2450"/>
              <a:t>Day 5</a:t>
            </a:r>
            <a:endParaRPr sz="2450"/>
          </a:p>
        </p:txBody>
      </p:sp>
      <p:sp>
        <p:nvSpPr>
          <p:cNvPr id="142" name="Google Shape;142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Building a Solar Lamp</a:t>
            </a:r>
            <a:endParaRPr/>
          </a:p>
        </p:txBody>
      </p:sp>
      <p:sp>
        <p:nvSpPr>
          <p:cNvPr id="143" name="Google Shape;143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will we be doing today?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TEST</a:t>
            </a:r>
            <a:r>
              <a:rPr lang="en-US">
                <a:solidFill>
                  <a:schemeClr val="dk1"/>
                </a:solidFill>
              </a:rPr>
              <a:t>: test the efficiency of your solar lamp through quantitative and qualitative measures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IMPROVE</a:t>
            </a:r>
            <a:r>
              <a:rPr lang="en-US">
                <a:solidFill>
                  <a:schemeClr val="dk1"/>
                </a:solidFill>
              </a:rPr>
              <a:t>: reflect on solar lamp design and suggest areas for improvement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PRESENT</a:t>
            </a:r>
            <a:r>
              <a:rPr lang="en-US">
                <a:solidFill>
                  <a:schemeClr val="dk1"/>
                </a:solidFill>
              </a:rPr>
              <a:t>: share your group’s work  with the class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title"/>
          </p:nvPr>
        </p:nvSpPr>
        <p:spPr>
          <a:xfrm>
            <a:off x="504100" y="375875"/>
            <a:ext cx="598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How might we test the effectiveness of a solar lamp?</a:t>
            </a:r>
            <a:endParaRPr/>
          </a:p>
        </p:txBody>
      </p:sp>
      <p:sp>
        <p:nvSpPr>
          <p:cNvPr id="156" name="Google Shape;15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7" name="Google Shape;157;p3"/>
          <p:cNvGraphicFramePr/>
          <p:nvPr/>
        </p:nvGraphicFramePr>
        <p:xfrm>
          <a:off x="504100" y="213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{51DF923F-7786-4566-9883-06B8220F4BAD}</a:tableStyleId>
              </a:tblPr>
              <a:tblGrid>
                <a:gridCol w="3619500"/>
                <a:gridCol w="3619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E.g. of quantitative measures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E.g. of qualitative measures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Luminosity: The brightness of lamp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Durability and Weather Resistance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Battery life: duration the solar lamp can operate on a full charge.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ssistant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Affordability and Accessibility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177800"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Charging Time: time it takes for the solar lamp's battery to fully charge under ideal sunlight conditions.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8" name="Google Shape;158;p3"/>
          <p:cNvSpPr txBox="1"/>
          <p:nvPr/>
        </p:nvSpPr>
        <p:spPr>
          <a:xfrm>
            <a:off x="504100" y="1378225"/>
            <a:ext cx="763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Does your solar lamp meet the design specifications indicated in the design brief?</a:t>
            </a:r>
            <a:endParaRPr b="0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504100" y="375875"/>
            <a:ext cx="598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Today, we will measure the following to determine the effectiveness of your solar lamps</a:t>
            </a:r>
            <a:endParaRPr/>
          </a:p>
        </p:txBody>
      </p:sp>
      <p:sp>
        <p:nvSpPr>
          <p:cNvPr id="165" name="Google Shape;16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6" name="Google Shape;166;p4"/>
          <p:cNvGraphicFramePr/>
          <p:nvPr/>
        </p:nvGraphicFramePr>
        <p:xfrm>
          <a:off x="504100" y="236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{51DF923F-7786-4566-9883-06B8220F4BAD}</a:tableStyleId>
              </a:tblPr>
              <a:tblGrid>
                <a:gridCol w="3619500"/>
                <a:gridCol w="3619500"/>
              </a:tblGrid>
              <a:tr h="21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Quantitative measures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Qualitative measures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The brightness of the lamp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Durability and weather resistance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-228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ssistant"/>
                        <a:buChar char="-"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Aesthetics</a:t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  <a:tr h="215900">
                <a:tc>
                  <a:txBody>
                    <a:bodyPr/>
                    <a:lstStyle/>
                    <a:p>
                      <a:pPr indent="0" lvl="0" marL="120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   -    Affordability and accessibility</a:t>
                      </a:r>
                      <a:endParaRPr sz="1600"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7" name="Google Shape;167;p4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Testing the solar lamp</a:t>
            </a:r>
            <a:endParaRPr/>
          </a:p>
        </p:txBody>
      </p:sp>
      <p:sp>
        <p:nvSpPr>
          <p:cNvPr id="173" name="Google Shape;17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TEST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575175" y="33515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Peer Evaluation</a:t>
            </a:r>
            <a:r>
              <a:rPr lang="en-US"/>
              <a:t>: Pair with a group to evaluate the brightness of each others lamp.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(Use the relevant worksheet)</a:t>
            </a:r>
            <a:endParaRPr i="1"/>
          </a:p>
        </p:txBody>
      </p:sp>
      <p:pic>
        <p:nvPicPr>
          <p:cNvPr id="176" name="Google Shape;17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000" y="1362375"/>
            <a:ext cx="1960150" cy="19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650" y="1398550"/>
            <a:ext cx="1712750" cy="17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572000" y="33515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Self</a:t>
            </a:r>
            <a:r>
              <a:rPr b="1" lang="en-US"/>
              <a:t> Evaluation</a:t>
            </a:r>
            <a:r>
              <a:rPr lang="en-US"/>
              <a:t>: Evaluate the durability and </a:t>
            </a:r>
            <a:r>
              <a:rPr lang="en-US"/>
              <a:t>accessibility</a:t>
            </a:r>
            <a:r>
              <a:rPr lang="en-US"/>
              <a:t> of your lamp.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dk1"/>
                </a:solidFill>
              </a:rPr>
              <a:t>(Use the relevant worksheet)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56f28c6fd_0_6"/>
          <p:cNvSpPr txBox="1"/>
          <p:nvPr>
            <p:ph type="title"/>
          </p:nvPr>
        </p:nvSpPr>
        <p:spPr>
          <a:xfrm>
            <a:off x="504100" y="375875"/>
            <a:ext cx="58653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Improve your solar lamp</a:t>
            </a:r>
            <a:endParaRPr/>
          </a:p>
        </p:txBody>
      </p:sp>
      <p:sp>
        <p:nvSpPr>
          <p:cNvPr id="184" name="Google Shape;184;g2256f28c6fd_0_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2256f28c6fd_0_6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</a:t>
            </a:r>
            <a:r>
              <a:rPr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TEST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–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IMPROVE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6" name="Google Shape;186;g2256f28c6fd_0_6"/>
          <p:cNvSpPr txBox="1"/>
          <p:nvPr/>
        </p:nvSpPr>
        <p:spPr>
          <a:xfrm>
            <a:off x="1643375" y="3930900"/>
            <a:ext cx="536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r>
              <a:rPr lang="en-US"/>
              <a:t>ssess the performance of your solar lamp and identify areas that require improvement. (Use the worksheet)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Idle groups are encouraged to assist other groups in the improvement process.</a:t>
            </a:r>
            <a:endParaRPr i="1"/>
          </a:p>
        </p:txBody>
      </p:sp>
      <p:pic>
        <p:nvPicPr>
          <p:cNvPr id="187" name="Google Shape;187;g2256f28c6f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850" y="956725"/>
            <a:ext cx="5264025" cy="29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504100" y="375875"/>
            <a:ext cx="52740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-US"/>
              <a:t>Pitch your Design</a:t>
            </a:r>
            <a:endParaRPr/>
          </a:p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504100" y="1158275"/>
            <a:ext cx="8535300" cy="3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1" lang="en-US" sz="4300">
                <a:solidFill>
                  <a:schemeClr val="dk1"/>
                </a:solidFill>
              </a:rPr>
              <a:t>Introduction</a:t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Start with a captivating opening to grab the audience's attention.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1" lang="en-US" sz="4300">
                <a:solidFill>
                  <a:schemeClr val="dk1"/>
                </a:solidFill>
              </a:rPr>
              <a:t>Problem Statement: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Clearly define the problem or need your solar lamp aims to address.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1" lang="en-US" sz="4300">
                <a:solidFill>
                  <a:schemeClr val="dk1"/>
                </a:solidFill>
              </a:rPr>
              <a:t>Unique Selling Points:</a:t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Highlight the distinctive features and benefits of your solar lamp.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1" lang="en-US" sz="4300">
                <a:solidFill>
                  <a:schemeClr val="dk1"/>
                </a:solidFill>
              </a:rPr>
              <a:t>Market Potential: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Identify your target audience (e.g., households, outdoor enthusiasts, developing regions).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</a:rPr>
              <a:t>Technological Aspects:</a:t>
            </a:r>
            <a:endParaRPr b="1"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Showcase the advanced technology or innovative elements incorporated in your solar lamp.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504100" y="375875"/>
            <a:ext cx="57510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Excited for the next project!</a:t>
            </a:r>
            <a:endParaRPr/>
          </a:p>
        </p:txBody>
      </p:sp>
      <p:sp>
        <p:nvSpPr>
          <p:cNvPr id="200" name="Google Shape;200;p8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We have successfully completed two projects where we applied Engineering design principles.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In our upcoming project, we will be diving into the exciting world of solar chargers.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</a:rPr>
              <a:t>Remember, folks: The sun's power is infinite, and so is our enthusiasm for the upcoming project.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0" name="Google Shape;21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