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</p:sldIdLst>
  <p:sldSz cy="7560000" cx="5400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Helvetica Neue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CA6583-0C68-4F69-B73C-51B46B8C523D}">
  <a:tblStyle styleId="{EDCA6583-0C68-4F69-B73C-51B46B8C52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36" orient="horz"/>
        <p:guide pos="162"/>
        <p:guide pos="3240"/>
        <p:guide pos="4762" orient="horz"/>
        <p:guide pos="360" orient="horz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HelveticaNeueLight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regular.fntdata"/><Relationship Id="rId15" Type="http://schemas.openxmlformats.org/officeDocument/2006/relationships/font" Target="fonts/HelveticaNeueLight-italic.fntdata"/><Relationship Id="rId14" Type="http://schemas.openxmlformats.org/officeDocument/2006/relationships/font" Target="fonts/HelveticaNeueLight-bold.fntdata"/><Relationship Id="rId16" Type="http://schemas.openxmlformats.org/officeDocument/2006/relationships/font" Target="fonts/HelveticaNeue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57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96070dbe0d_0_0:notes"/>
          <p:cNvSpPr/>
          <p:nvPr>
            <p:ph idx="2" type="sldImg"/>
          </p:nvPr>
        </p:nvSpPr>
        <p:spPr>
          <a:xfrm>
            <a:off x="1735231" y="571500"/>
            <a:ext cx="11013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196070dbe0d_0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54" name="Google Shape;54;g196070dbe0d_0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908846556_0_0:notes"/>
          <p:cNvSpPr/>
          <p:nvPr>
            <p:ph idx="2" type="sldImg"/>
          </p:nvPr>
        </p:nvSpPr>
        <p:spPr>
          <a:xfrm>
            <a:off x="2204657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908846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</a:t>
            </a:r>
            <a:r>
              <a:rPr lang="en"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b="0" i="0" lang="en" sz="25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andout </a:t>
            </a:r>
            <a:endParaRPr b="0" i="0" sz="25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959405" y="5836651"/>
            <a:ext cx="2352678" cy="631250"/>
          </a:xfrm>
          <a:custGeom>
            <a:rect b="b" l="l" r="r" t="t"/>
            <a:pathLst>
              <a:path extrusionOk="0" h="34646" w="51693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85575" y="158200"/>
            <a:ext cx="501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/>
              <a:t>Worksheet</a:t>
            </a:r>
            <a:r>
              <a:rPr b="1" lang="en" sz="2200" u="sng"/>
              <a:t> Template</a:t>
            </a:r>
            <a:endParaRPr b="1" sz="2200" u="sng"/>
          </a:p>
        </p:txBody>
      </p:sp>
      <p:graphicFrame>
        <p:nvGraphicFramePr>
          <p:cNvPr id="66" name="Google Shape;66;p15"/>
          <p:cNvGraphicFramePr/>
          <p:nvPr/>
        </p:nvGraphicFramePr>
        <p:xfrm>
          <a:off x="458125" y="180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{EDCA6583-0C68-4F69-B73C-51B46B8C523D}</a:tableStyleId>
              </a:tblPr>
              <a:tblGrid>
                <a:gridCol w="1120925"/>
                <a:gridCol w="1120925"/>
                <a:gridCol w="1120925"/>
                <a:gridCol w="1120925"/>
              </a:tblGrid>
              <a:tr h="53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Item Name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Interested Peers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 of the Commodity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00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Price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Selling price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3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" name="Google Shape;67;p15"/>
          <p:cNvSpPr txBox="1"/>
          <p:nvPr/>
        </p:nvSpPr>
        <p:spPr>
          <a:xfrm>
            <a:off x="413750" y="949175"/>
            <a:ext cx="452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Sellers Name: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Items Name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Item Description</a:t>
            </a:r>
            <a:r>
              <a:rPr lang="en"/>
              <a:t>:( </a:t>
            </a:r>
            <a:r>
              <a:rPr lang="en"/>
              <a:t>Necessity</a:t>
            </a:r>
            <a:r>
              <a:rPr lang="en"/>
              <a:t>/ </a:t>
            </a:r>
            <a:r>
              <a:rPr lang="en"/>
              <a:t>Luxury</a:t>
            </a:r>
            <a:r>
              <a:rPr lang="en"/>
              <a:t>)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28950" y="6562150"/>
            <a:ext cx="44838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Did you have to adjust your prices during the activity? If yes, please explain why.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