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5400675" cy="7559675"/>
  <p:notesSz cx="6858000" cy="9144000"/>
  <p:embeddedFontLst>
    <p:embeddedFont>
      <p:font typeface="Assistant" panose="020B0604020202020204" charset="-79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  <p:embeddedFont>
      <p:font typeface="Impact" panose="020B0806030902050204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36">
          <p15:clr>
            <a:srgbClr val="A4A3A4"/>
          </p15:clr>
        </p15:guide>
        <p15:guide id="2" pos="162">
          <p15:clr>
            <a:srgbClr val="A4A3A4"/>
          </p15:clr>
        </p15:guide>
        <p15:guide id="3" pos="3240">
          <p15:clr>
            <a:srgbClr val="9AA0A6"/>
          </p15:clr>
        </p15:guide>
        <p15:guide id="4" orient="horz" pos="4762">
          <p15:clr>
            <a:srgbClr val="9AA0A6"/>
          </p15:clr>
        </p15:guide>
        <p15:guide id="5" orient="horz" pos="360">
          <p15:clr>
            <a:srgbClr val="9AA0A6"/>
          </p15:clr>
        </p15:guide>
        <p15:guide id="6" orient="horz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ztVfN107qGfOwon0BeZoxpkq6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nce Tan Wei Ti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886" y="82"/>
      </p:cViewPr>
      <p:guideLst>
        <p:guide orient="horz" pos="4436"/>
        <p:guide pos="162"/>
        <p:guide pos="3240"/>
        <p:guide orient="horz" pos="4762"/>
        <p:guide orient="horz" pos="36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4657" y="685800"/>
            <a:ext cx="24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5231" y="571500"/>
            <a:ext cx="11013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1d3af00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241d3af00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184075" y="6218168"/>
            <a:ext cx="35427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 hasCustomPrompt="1"/>
          </p:nvPr>
        </p:nvSpPr>
        <p:spPr>
          <a:xfrm>
            <a:off x="184075" y="1625801"/>
            <a:ext cx="50319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184075" y="4633192"/>
            <a:ext cx="5031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184080" y="1094388"/>
            <a:ext cx="50319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184075" y="4165643"/>
            <a:ext cx="50319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84075" y="3161354"/>
            <a:ext cx="50319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23622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853780" y="1693927"/>
            <a:ext cx="23622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184075" y="816630"/>
            <a:ext cx="16584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84075" y="2042457"/>
            <a:ext cx="1658400" cy="4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89518" y="661638"/>
            <a:ext cx="37605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2700000" y="-184"/>
            <a:ext cx="27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156791" y="1812541"/>
            <a:ext cx="2388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ubTitle" idx="1"/>
          </p:nvPr>
        </p:nvSpPr>
        <p:spPr>
          <a:xfrm>
            <a:off x="156791" y="4120005"/>
            <a:ext cx="23889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2917028" y="1064257"/>
            <a:ext cx="2265900" cy="5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99325" cy="756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3195" y="7160658"/>
            <a:ext cx="866142" cy="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4074916" y="7413619"/>
            <a:ext cx="16026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959405" y="5323179"/>
            <a:ext cx="2352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5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Student Handout </a:t>
            </a: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959405" y="5836651"/>
            <a:ext cx="2352678" cy="631250"/>
          </a:xfrm>
          <a:custGeom>
            <a:avLst/>
            <a:gdLst/>
            <a:ahLst/>
            <a:cxnLst/>
            <a:rect l="l" t="t" r="r" b="b"/>
            <a:pathLst>
              <a:path w="51693" h="34646" extrusionOk="0">
                <a:moveTo>
                  <a:pt x="9327" y="1"/>
                </a:moveTo>
                <a:cubicBezTo>
                  <a:pt x="5994" y="1"/>
                  <a:pt x="2918" y="34"/>
                  <a:pt x="303" y="123"/>
                </a:cubicBezTo>
                <a:cubicBezTo>
                  <a:pt x="629" y="8893"/>
                  <a:pt x="1" y="25271"/>
                  <a:pt x="303" y="34274"/>
                </a:cubicBezTo>
                <a:cubicBezTo>
                  <a:pt x="2198" y="34542"/>
                  <a:pt x="12483" y="34645"/>
                  <a:pt x="23349" y="34645"/>
                </a:cubicBezTo>
                <a:cubicBezTo>
                  <a:pt x="37022" y="34645"/>
                  <a:pt x="51615" y="34481"/>
                  <a:pt x="51576" y="34274"/>
                </a:cubicBezTo>
                <a:cubicBezTo>
                  <a:pt x="51437" y="32971"/>
                  <a:pt x="51693" y="146"/>
                  <a:pt x="51576" y="123"/>
                </a:cubicBezTo>
                <a:lnTo>
                  <a:pt x="51576" y="123"/>
                </a:lnTo>
                <a:cubicBezTo>
                  <a:pt x="49634" y="290"/>
                  <a:pt x="46516" y="349"/>
                  <a:pt x="42697" y="349"/>
                </a:cubicBezTo>
                <a:cubicBezTo>
                  <a:pt x="33434" y="349"/>
                  <a:pt x="20049" y="1"/>
                  <a:pt x="9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44325" y="96275"/>
            <a:ext cx="48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/>
              <a:t>Sustainability Worksheet</a:t>
            </a:r>
            <a:endParaRPr sz="1400" b="1" i="1" u="none" strike="noStrike" cap="none">
              <a:solidFill>
                <a:srgbClr val="000000"/>
              </a:solidFill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44325" y="571500"/>
            <a:ext cx="4899300" cy="560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AutoNum type="arabicPeriod"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How does using renewable energy sources impact the environment?</a:t>
            </a: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a) It reduces greenhouse gas emissions and air pollution</a:t>
            </a: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b) It increases deforestation and habitat loss</a:t>
            </a: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c) It has no impact on the environment</a:t>
            </a: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AutoNum type="arabicPeriod"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How can individuals contribute to a more sustainable future?</a:t>
            </a: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a) By reducing their energy use and choosing renewable energy sources</a:t>
            </a: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b) By using as much energy as they want without worrying about the impact on the environment</a:t>
            </a: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c) By consuming more non-renewable energy sources</a:t>
            </a: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>
              <a:buClr>
                <a:schemeClr val="dk1"/>
              </a:buClr>
              <a:buSzPts val="1600"/>
              <a:buFont typeface="Assistant"/>
              <a:buAutoNum type="arabicPeriod"/>
            </a:pPr>
            <a:r>
              <a:rPr lang="en" sz="1600" dirty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How can sustainable energy consumption choices benefit the environment</a:t>
            </a:r>
            <a:r>
              <a:rPr lang="en" sz="1600" dirty="0" smtClean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? (</a:t>
            </a:r>
            <a:r>
              <a:rPr lang="en" sz="1600" i="1" dirty="0" smtClean="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Hint: </a:t>
            </a:r>
            <a:r>
              <a:rPr lang="en-US" i="1" dirty="0"/>
              <a:t>Consider the environmental impact of different energy </a:t>
            </a:r>
            <a:r>
              <a:rPr lang="en-US" i="1" dirty="0" smtClean="0"/>
              <a:t>sources)</a:t>
            </a:r>
            <a:endParaRPr sz="1600" i="1" dirty="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7415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1d3af00b4_0_5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241d3af00b4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41d3af00b4_0_5"/>
          <p:cNvSpPr txBox="1"/>
          <p:nvPr/>
        </p:nvSpPr>
        <p:spPr>
          <a:xfrm>
            <a:off x="244325" y="96275"/>
            <a:ext cx="4899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Sustainability Pledge</a:t>
            </a:r>
            <a:endParaRPr sz="1600" b="1"/>
          </a:p>
        </p:txBody>
      </p:sp>
      <p:sp>
        <p:nvSpPr>
          <p:cNvPr id="76" name="Google Shape;76;g241d3af00b4_0_5"/>
          <p:cNvSpPr txBox="1"/>
          <p:nvPr/>
        </p:nvSpPr>
        <p:spPr>
          <a:xfrm>
            <a:off x="244325" y="571500"/>
            <a:ext cx="4899300" cy="7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I, _____________, pledge to do my part in creating a more sustainable future by committing to the following actions: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Reduce my energy consumption by turning off lights and electronics when not in use, and using energy-efficient appliances.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Use reusable bags, water bottles, and containers instead of disposable ones.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__________________________________________________________________________________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_________________________________________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__________________________________________________________________________________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I understand that my actions can make a positive impact on the environment and I am committed to doing my part.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Signed,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[                         ]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7F7F8"/>
                </a:highlight>
                <a:latin typeface="Assistant"/>
                <a:ea typeface="Assistant"/>
                <a:cs typeface="Assistant"/>
                <a:sym typeface="Assistant"/>
              </a:rPr>
              <a:t>Date: [                  ]</a:t>
            </a: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7F7F8"/>
              </a:highlight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Custom</PresentationFormat>
  <Paragraphs>37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Assistant</vt:lpstr>
      <vt:lpstr>Calibri</vt:lpstr>
      <vt:lpstr>Helvetica Neue Light</vt:lpstr>
      <vt:lpstr>Impact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Hemu Sardar</dc:creator>
  <cp:lastModifiedBy>Hemu Sardar</cp:lastModifiedBy>
  <cp:revision>1</cp:revision>
  <dcterms:modified xsi:type="dcterms:W3CDTF">2023-05-15T14:46:20Z</dcterms:modified>
</cp:coreProperties>
</file>