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9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6858000" cy="9144000"/>
  <p:embeddedFontLst>
    <p:embeddedFont>
      <p:font typeface="Assistant" panose="020B0604020202020204" charset="-79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vetica Neue" panose="020B0604020202020204" charset="0"/>
      <p:regular r:id="rId44"/>
      <p:bold r:id="rId45"/>
      <p:italic r:id="rId46"/>
      <p:boldItalic r:id="rId47"/>
    </p:embeddedFont>
    <p:embeddedFont>
      <p:font typeface="Helvetica Neue Ligh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QuehlCRJUCB7yHAh2QQnW9Va9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Campbell" initials="" lastIdx="3" clrIdx="0"/>
  <p:cmAuthor id="1" name="Terence Tan Wei Ting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586943-C1B1-47AC-BB27-CCCCA3363C44}">
  <a:tblStyle styleId="{06586943-C1B1-47AC-BB27-CCCCA3363C4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 b="off" i="off"/>
      <a:tcStyle>
        <a:tcBdr/>
        <a:fill>
          <a:solidFill>
            <a:srgbClr val="CADDE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DE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6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customschemas.google.com/relationships/presentationmetadata" Target="meta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mus\Desktop\Lesson_pla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93303071415599E-2"/>
          <c:y val="9.0791180285343706E-2"/>
          <c:w val="0.56172839506172845"/>
          <c:h val="0.904885430177258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5D-4F72-B175-E58ABC8A61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5D-4F72-B175-E58ABC8A61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5D-4F72-B175-E58ABC8A61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Renewable energy</c:v>
                </c:pt>
                <c:pt idx="1">
                  <c:v>Non-Renewable energy</c:v>
                </c:pt>
                <c:pt idx="2">
                  <c:v>Nuclear energy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79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5D-4F72-B175-E58ABC8A61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1d01c5b61_0_1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41d01c5b61_0_1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students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f45c175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1f45c175e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41d01c5b6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241d01c5b6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41d01c5b6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41d01c5b6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1d01c5b61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1d01c5b61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41d01c5b6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41d01c5b6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1d01c5b61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41d01c5b61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1d01c5b61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41d01c5b61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1d01c5b6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41d01c5b6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Discuss the ground rules with learners and stress on the importance of them being followed throughout the class.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41d01c5b61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41d01c5b61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1d01c5b61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41d01c5b61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Walk learners through, what would an Ideal presentation look like.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28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473" name="Google Shape;473;p28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1d01c5b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1d01c5b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0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9" name="Google Shape;19;p31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1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1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1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1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41d01c5b61_0_113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41d01c5b61_0_113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41d01c5b61_0_113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1d01c5b61_0_1130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4" name="Google Shape;124;g241d01c5b61_0_1130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25" name="Google Shape;125;g241d01c5b61_0_1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241d01c5b61_0_1130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41d01c5b61_0_113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41d01c5b61_0_113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41d01c5b61_0_1138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41d01c5b61_0_11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g241d01c5b61_0_1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41d01c5b61_0_1144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41d01c5b61_0_1144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1d01c5b61_0_1144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41d01c5b61_0_1144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41d01c5b61_0_1144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9" name="Google Shape;139;g241d01c5b61_0_1144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40" name="Google Shape;140;g241d01c5b61_0_1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41d01c5b61_0_1152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41d01c5b61_0_1152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41d01c5b61_0_1152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41d01c5b61_0_1152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41d01c5b61_0_1152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1d01c5b61_0_1152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41d01c5b61_0_1152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41d01c5b61_0_1152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150" name="Google Shape;150;g241d01c5b61_0_1152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151" name="Google Shape;151;g241d01c5b61_0_1152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152" name="Google Shape;152;g241d01c5b61_0_1152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153" name="Google Shape;153;g241d01c5b61_0_1152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41d01c5b61_0_1152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41d01c5b61_0_1152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41d01c5b61_0_1152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41d01c5b61_0_1152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41d01c5b61_0_1152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41d01c5b61_0_1152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41d01c5b61_0_1152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Design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d01c5b61_0_1172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41d01c5b61_0_1172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pic>
        <p:nvPicPr>
          <p:cNvPr id="164" name="Google Shape;164;g241d01c5b61_0_1172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41d01c5b61_0_1172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41d01c5b61_0_1172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41d01c5b61_0_1172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41d01c5b61_0_1172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Google Shape;169;g241d01c5b61_0_1172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70" name="Google Shape;170;g241d01c5b61_0_1172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71" name="Google Shape;171;g241d01c5b61_0_1172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41d01c5b61_0_1172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41d01c5b61_0_1172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41d01c5b61_0_1172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41d01c5b61_0_1172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1d01c5b61_0_1187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78" name="Google Shape;178;g241d01c5b61_0_118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41d01c5b61_0_118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41d01c5b61_0_118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41d01c5b61_0_118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41d01c5b61_0_1187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41d01c5b61_0_1187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d01c5b61_0_119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86" name="Google Shape;186;g241d01c5b61_0_1195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41d01c5b61_0_1195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41d01c5b61_0_1195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41d01c5b61_0_1195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41d01c5b61_0_1195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1d01c5b61_0_1195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41d01c5b61_0_1195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8" name="Google Shape;28;p32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2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2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2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2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6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8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8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57" name="Google Shape;57;p48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58" name="Google Shape;58;p48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59" name="Google Shape;59;p48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60" name="Google Shape;60;p48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1d01c5b61_0_1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7" name="Google Shape;117;g241d01c5b61_0_1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18" name="Google Shape;118;g241d01c5b61_0_1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s.umich.edu/publications/factsheets/energy/us-renewable-energy-factshe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rplanyourplanet.sustainability.google/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things/0ulGs6omKtZ?sharecode=uWJWSTXPONRz9VcmAyrwi40s99u94oiH69W5ac3ZXf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 txBox="1">
            <a:spLocks noGrp="1"/>
          </p:cNvSpPr>
          <p:nvPr>
            <p:ph type="ctrTitle"/>
          </p:nvPr>
        </p:nvSpPr>
        <p:spPr>
          <a:xfrm>
            <a:off x="4914899" y="671525"/>
            <a:ext cx="3378495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Science</a:t>
            </a:r>
            <a:br>
              <a:rPr lang="en-US"/>
            </a:br>
            <a:r>
              <a:rPr lang="en-US"/>
              <a:t>Energize the Future         </a:t>
            </a:r>
            <a:endParaRPr/>
          </a:p>
        </p:txBody>
      </p:sp>
      <p:sp>
        <p:nvSpPr>
          <p:cNvPr id="199" name="Google Shape;199;p1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Fourth Grade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120 minutes</a:t>
            </a:r>
            <a:endParaRPr/>
          </a:p>
        </p:txBody>
      </p:sp>
      <p:pic>
        <p:nvPicPr>
          <p:cNvPr id="200" name="Google Shape;20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do we use?</a:t>
            </a:r>
            <a:endParaRPr/>
          </a:p>
        </p:txBody>
      </p:sp>
      <p:sp>
        <p:nvSpPr>
          <p:cNvPr id="281" name="Google Shape;281;p8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558800" y="1033351"/>
            <a:ext cx="63862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About 79% of the </a:t>
            </a:r>
            <a:r>
              <a:rPr lang="en-US" sz="1500" dirty="0" smtClean="0"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U.S.A’s</a:t>
            </a:r>
            <a:r>
              <a:rPr lang="en-US" sz="1500" b="0" i="0" u="none" strike="noStrike" cap="none" dirty="0" smtClean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energy comes from fossil fuels- coal, natural gas, petroleum, and other gases.</a:t>
            </a:r>
            <a:endParaRPr sz="15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283" name="Google Shape;283;p8"/>
          <p:cNvGraphicFramePr/>
          <p:nvPr/>
        </p:nvGraphicFramePr>
        <p:xfrm>
          <a:off x="689429" y="1641059"/>
          <a:ext cx="4732020" cy="293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4" name="Google Shape;284;p8"/>
          <p:cNvSpPr txBox="1"/>
          <p:nvPr/>
        </p:nvSpPr>
        <p:spPr>
          <a:xfrm>
            <a:off x="919898" y="4632279"/>
            <a:ext cx="285381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Source: </a:t>
            </a:r>
            <a:r>
              <a:rPr lang="en-US" sz="12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Centre for sustainable system</a:t>
            </a:r>
            <a:endParaRPr sz="12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6016353" y="2327607"/>
            <a:ext cx="221324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Assistant"/>
                <a:ea typeface="Assistant"/>
                <a:cs typeface="Assistant"/>
                <a:sym typeface="Assistant"/>
              </a:rPr>
              <a:t>Did You Know?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3333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Assistant"/>
                <a:ea typeface="Assistant"/>
                <a:cs typeface="Assistant"/>
                <a:sym typeface="Assistant"/>
              </a:rPr>
              <a:t>85% </a:t>
            </a:r>
            <a:r>
              <a:rPr lang="en-US" sz="1400" b="0" i="0" u="none" strike="noStrike" cap="none">
                <a:solidFill>
                  <a:srgbClr val="333333"/>
                </a:solidFill>
                <a:latin typeface="Assistant"/>
                <a:ea typeface="Assistant"/>
                <a:cs typeface="Assistant"/>
                <a:sym typeface="Assistant"/>
              </a:rPr>
              <a:t>of the total primary energy supply in Iceland is derived from renewable energy sources.</a:t>
            </a: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title"/>
          </p:nvPr>
        </p:nvSpPr>
        <p:spPr>
          <a:xfrm>
            <a:off x="504099" y="375875"/>
            <a:ext cx="5599157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Small changes equals big impact</a:t>
            </a:r>
            <a:endParaRPr/>
          </a:p>
        </p:txBody>
      </p:sp>
      <p:sp>
        <p:nvSpPr>
          <p:cNvPr id="291" name="Google Shape;291;p9"/>
          <p:cNvSpPr/>
          <p:nvPr/>
        </p:nvSpPr>
        <p:spPr>
          <a:xfrm>
            <a:off x="558800" y="1033351"/>
            <a:ext cx="63862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We mostly rely on non-renewable energy to fulfill our energy needs. Therefore, what minor adjustments can we make to conserve energy?</a:t>
            </a:r>
            <a:endParaRPr sz="15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753" y="2214047"/>
            <a:ext cx="5814847" cy="27719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/>
          <p:nvPr/>
        </p:nvSpPr>
        <p:spPr>
          <a:xfrm>
            <a:off x="2026420" y="2052464"/>
            <a:ext cx="380832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Let’s Explore using Google Sustainability</a:t>
            </a:r>
            <a:endParaRPr sz="1500" b="1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>
            <a:spLocks noGrp="1"/>
          </p:cNvSpPr>
          <p:nvPr>
            <p:ph type="title"/>
          </p:nvPr>
        </p:nvSpPr>
        <p:spPr>
          <a:xfrm>
            <a:off x="504099" y="375875"/>
            <a:ext cx="6448243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Guide access to Google Sustainability</a:t>
            </a:r>
            <a:endParaRPr/>
          </a:p>
        </p:txBody>
      </p:sp>
      <p:pic>
        <p:nvPicPr>
          <p:cNvPr id="300" name="Google Shape;300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55" y="1521206"/>
            <a:ext cx="3133734" cy="153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521206"/>
            <a:ext cx="4106124" cy="174176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/>
          <p:nvPr/>
        </p:nvSpPr>
        <p:spPr>
          <a:xfrm>
            <a:off x="274127" y="3219650"/>
            <a:ext cx="44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on to: </a:t>
            </a:r>
            <a:r>
              <a:rPr lang="en-US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https://yourplanyourplanet.sustainability.google/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Click on </a:t>
            </a:r>
            <a:r>
              <a:rPr lang="en-US"/>
              <a:t>‘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get started</a:t>
            </a:r>
            <a:r>
              <a:rPr lang="en-US"/>
              <a:t>’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1291771" y="2728686"/>
            <a:ext cx="943429" cy="3280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4682261" y="2571750"/>
            <a:ext cx="963248" cy="52697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6014517" y="3262974"/>
            <a:ext cx="2469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US" sz="1000"/>
              <a:t>‘Energy’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504099" y="375875"/>
            <a:ext cx="6448243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Instructions</a:t>
            </a:r>
            <a:endParaRPr/>
          </a:p>
        </p:txBody>
      </p:sp>
      <p:pic>
        <p:nvPicPr>
          <p:cNvPr id="312" name="Google Shape;312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360" y="1026941"/>
            <a:ext cx="3632726" cy="37315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/>
          <p:nvPr/>
        </p:nvSpPr>
        <p:spPr>
          <a:xfrm>
            <a:off x="5929086" y="1035986"/>
            <a:ext cx="17506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question and answer accordingly.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3403196" y="4422156"/>
            <a:ext cx="943429" cy="3280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2402114" y="1071233"/>
            <a:ext cx="3229427" cy="3956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5929086" y="3787871"/>
            <a:ext cx="2231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US"/>
              <a:t>‘Continue’ 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proceed further.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>
            <a:spLocks noGrp="1"/>
          </p:cNvSpPr>
          <p:nvPr>
            <p:ph type="title"/>
          </p:nvPr>
        </p:nvSpPr>
        <p:spPr>
          <a:xfrm>
            <a:off x="504099" y="375875"/>
            <a:ext cx="6448243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Instructions</a:t>
            </a:r>
            <a:endParaRPr/>
          </a:p>
        </p:txBody>
      </p:sp>
      <p:sp>
        <p:nvSpPr>
          <p:cNvPr id="322" name="Google Shape;322;p12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4419600" y="2294144"/>
            <a:ext cx="17506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 attention to the amount of gas released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152399" y="4188650"/>
            <a:ext cx="74240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Complete all other steps. Have </a:t>
            </a:r>
            <a:r>
              <a:rPr lang="en-US" sz="2400">
                <a:latin typeface="Assistant"/>
                <a:ea typeface="Assistant"/>
                <a:cs typeface="Assistant"/>
                <a:sym typeface="Assistant"/>
              </a:rPr>
              <a:t>f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un </a:t>
            </a:r>
            <a:r>
              <a:rPr lang="en-US" sz="2400">
                <a:latin typeface="Assistant"/>
                <a:ea typeface="Assistant"/>
                <a:cs typeface="Assistant"/>
                <a:sym typeface="Assistant"/>
              </a:rPr>
              <a:t>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xploring!</a:t>
            </a:r>
            <a:endParaRPr sz="2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25" name="Google Shape;325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638" y="1329336"/>
            <a:ext cx="4262762" cy="248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2"/>
          <p:cNvSpPr txBox="1"/>
          <p:nvPr/>
        </p:nvSpPr>
        <p:spPr>
          <a:xfrm>
            <a:off x="3229428" y="2271953"/>
            <a:ext cx="1190172" cy="44449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title"/>
          </p:nvPr>
        </p:nvSpPr>
        <p:spPr>
          <a:xfrm>
            <a:off x="391874" y="313775"/>
            <a:ext cx="64482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How we can inspire our families to adopt sustainable habits?</a:t>
            </a:r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333827" y="4188650"/>
            <a:ext cx="74240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Did you pledge to adopt these small changes?</a:t>
            </a:r>
            <a:endParaRPr sz="2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Assistant"/>
                <a:ea typeface="Assistant"/>
                <a:cs typeface="Assistant"/>
                <a:sym typeface="Assistant"/>
              </a:rPr>
              <a:t>Go to the worksheet and fill it.</a:t>
            </a:r>
            <a:endParaRPr sz="24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3229428" y="2271953"/>
            <a:ext cx="1190172" cy="44449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389002"/>
            <a:ext cx="7421194" cy="279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Towards a green future</a:t>
            </a:r>
            <a:endParaRPr/>
          </a:p>
        </p:txBody>
      </p:sp>
      <p:sp>
        <p:nvSpPr>
          <p:cNvPr id="341" name="Google Shape;341;p14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558800" y="1033351"/>
            <a:ext cx="6386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While adopting sustainable habits is an important step towards reducing our impact on the environment, it is not enough on its own to solve the complex challenges we face today.</a:t>
            </a:r>
            <a:endParaRPr sz="15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3" name="Google Shape;343;p14"/>
          <p:cNvSpPr/>
          <p:nvPr/>
        </p:nvSpPr>
        <p:spPr>
          <a:xfrm>
            <a:off x="6052638" y="2334864"/>
            <a:ext cx="221324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 we look towards the future, we need to transition to renewable energy sources in order to address the pressing environmental challenges we face. </a:t>
            </a:r>
            <a:endParaRPr sz="1400" b="1" i="0" u="none" strike="noStrike" cap="none">
              <a:solidFill>
                <a:srgbClr val="33333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44" name="Google Shape;344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3" y="1954022"/>
            <a:ext cx="5109028" cy="256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Introduction: Tinkercad</a:t>
            </a:r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558800" y="1033351"/>
            <a:ext cx="638628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Tinkercad is a cool tool that helps you make 3D designs and models.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Tinkercad provides a fun and creative way to learn about renewable energy and apply these concepts in practical ways to make the world a better place.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utilize Tinkercad to design and create a 3D model of a green society.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52" name="Google Shape;352;p15" descr="Sustainable cities and communties | Tinkerca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04" y="2454300"/>
            <a:ext cx="3110139" cy="194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 descr="Sustainable City to reduce commute in post covid world ..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2057" y="2854435"/>
            <a:ext cx="2563029" cy="160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1d01c5b61_0_1115"/>
          <p:cNvSpPr txBox="1">
            <a:spLocks noGrp="1"/>
          </p:cNvSpPr>
          <p:nvPr>
            <p:ph type="title"/>
          </p:nvPr>
        </p:nvSpPr>
        <p:spPr>
          <a:xfrm>
            <a:off x="44525" y="185675"/>
            <a:ext cx="5949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Login Instructions</a:t>
            </a:r>
            <a:endParaRPr/>
          </a:p>
        </p:txBody>
      </p:sp>
      <p:sp>
        <p:nvSpPr>
          <p:cNvPr id="359" name="Google Shape;359;g241d01c5b61_0_1115"/>
          <p:cNvSpPr txBox="1"/>
          <p:nvPr/>
        </p:nvSpPr>
        <p:spPr>
          <a:xfrm>
            <a:off x="407225" y="3246025"/>
            <a:ext cx="33957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If you don’t have a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account, you must set one up first. Go to </a:t>
            </a:r>
            <a:r>
              <a:rPr lang="en-US" sz="12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www.tinkercad.com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Click on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‘S</a:t>
            </a: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ign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Up’</a:t>
            </a:r>
            <a:endParaRPr sz="12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0" name="Google Shape;360;g241d01c5b61_0_1115"/>
          <p:cNvSpPr txBox="1"/>
          <p:nvPr/>
        </p:nvSpPr>
        <p:spPr>
          <a:xfrm>
            <a:off x="5785000" y="3418400"/>
            <a:ext cx="11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1" name="Google Shape;361;g241d01c5b61_0_1115"/>
          <p:cNvSpPr txBox="1"/>
          <p:nvPr/>
        </p:nvSpPr>
        <p:spPr>
          <a:xfrm>
            <a:off x="5158789" y="3532382"/>
            <a:ext cx="21789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Create an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personal</a:t>
            </a:r>
            <a:r>
              <a:rPr lang="en-US"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account.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Complete the account registration process.</a:t>
            </a:r>
            <a:endParaRPr sz="12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2" name="Google Shape;362;g241d01c5b61_0_11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25" y="1334230"/>
            <a:ext cx="3395848" cy="139225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41d01c5b61_0_1115"/>
          <p:cNvSpPr txBox="1"/>
          <p:nvPr/>
        </p:nvSpPr>
        <p:spPr>
          <a:xfrm>
            <a:off x="3225209" y="1438940"/>
            <a:ext cx="577800" cy="30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241d01c5b61_0_11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789" y="747910"/>
            <a:ext cx="1852497" cy="274665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41d01c5b61_0_1115"/>
          <p:cNvSpPr txBox="1"/>
          <p:nvPr/>
        </p:nvSpPr>
        <p:spPr>
          <a:xfrm>
            <a:off x="5206766" y="2726476"/>
            <a:ext cx="1804500" cy="30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Learning</a:t>
            </a:r>
            <a:r>
              <a:rPr lang="en-US"/>
              <a:t> the Basics</a:t>
            </a:r>
            <a:endParaRPr/>
          </a:p>
        </p:txBody>
      </p:sp>
      <p:pic>
        <p:nvPicPr>
          <p:cNvPr id="371" name="Google Shape;3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00" y="1158275"/>
            <a:ext cx="7440725" cy="31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3"/>
          <p:cNvSpPr txBox="1"/>
          <p:nvPr/>
        </p:nvSpPr>
        <p:spPr>
          <a:xfrm>
            <a:off x="658100" y="4376350"/>
            <a:ext cx="3114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</a:t>
            </a: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‘Tinker’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</a:t>
            </a: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‘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3D </a:t>
            </a: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Design’</a:t>
            </a:r>
            <a:endParaRPr sz="18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73" name="Google Shape;373;p23"/>
          <p:cNvSpPr txBox="1"/>
          <p:nvPr/>
        </p:nvSpPr>
        <p:spPr>
          <a:xfrm>
            <a:off x="3369426" y="1223650"/>
            <a:ext cx="1057200" cy="30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>
            <a:off x="797675" y="2033000"/>
            <a:ext cx="2092200" cy="1101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06" name="Google Shape;206;p2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6625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34642"/>
              <a:buFont typeface="Assistant"/>
              <a:buChar char="●"/>
            </a:pPr>
            <a:r>
              <a:rPr lang="en-US" sz="2300"/>
              <a:t>Understand the concept of energy and how it is used in our daily lives.</a:t>
            </a:r>
            <a:endParaRPr/>
          </a:p>
          <a:p>
            <a:pPr marL="457200" lvl="0" indent="-36625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34642"/>
              <a:buFont typeface="Assistant"/>
              <a:buChar char="●"/>
            </a:pPr>
            <a:r>
              <a:rPr lang="en-US" sz="2300"/>
              <a:t>Identify different types of energy sources, including renewable and non-renewable sources.</a:t>
            </a:r>
            <a:endParaRPr/>
          </a:p>
          <a:p>
            <a:pPr marL="457200" lvl="0" indent="-36625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34642"/>
              <a:buFont typeface="Assistant"/>
              <a:buChar char="●"/>
            </a:pPr>
            <a:r>
              <a:rPr lang="en-US" sz="2300"/>
              <a:t>Explain how renewable energy sources like solar, wind, and wate</a:t>
            </a:r>
            <a:r>
              <a:rPr lang="en-US" sz="2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</a:t>
            </a:r>
            <a:r>
              <a:rPr lang="en-US" sz="2300"/>
              <a:t> are good for the environment and can help create a sustainable society.</a:t>
            </a:r>
            <a:endParaRPr/>
          </a:p>
          <a:p>
            <a:pPr marL="457200" lvl="0" indent="-36625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34642"/>
              <a:buFont typeface="Assistant"/>
              <a:buChar char="●"/>
            </a:pPr>
            <a:r>
              <a:rPr lang="en-US" sz="2300"/>
              <a:t>Demonstrate ways to conserve energy and reduce their own energy use at home and in their daily lives.</a:t>
            </a:r>
            <a:endParaRPr sz="2300"/>
          </a:p>
          <a:p>
            <a:pPr marL="457200" lvl="0" indent="-36625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34642"/>
              <a:buChar char="●"/>
            </a:pPr>
            <a:r>
              <a:rPr lang="en-US" sz="2300"/>
              <a:t>Understand the basic concepts of 3D design and modeling in Tinkercad.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1f45c175ea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49" y="925649"/>
            <a:ext cx="4677625" cy="42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1f45c175eaa_0_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Learning</a:t>
            </a:r>
            <a:r>
              <a:rPr lang="en-US"/>
              <a:t> the Basics</a:t>
            </a:r>
            <a:endParaRPr/>
          </a:p>
        </p:txBody>
      </p:sp>
      <p:sp>
        <p:nvSpPr>
          <p:cNvPr id="381" name="Google Shape;381;g1f45c175eaa_0_0"/>
          <p:cNvSpPr txBox="1"/>
          <p:nvPr/>
        </p:nvSpPr>
        <p:spPr>
          <a:xfrm>
            <a:off x="4974672" y="2280900"/>
            <a:ext cx="31785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3. Scroll down to the bottom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4. Click on</a:t>
            </a:r>
            <a:r>
              <a:rPr lang="en-US" sz="1800">
                <a:latin typeface="Assistant"/>
                <a:ea typeface="Assistant"/>
                <a:cs typeface="Assistant"/>
                <a:sym typeface="Assistant"/>
              </a:rPr>
              <a:t> ‘Learn the Moves’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504100" y="145650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Learning the Basics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504096" y="928051"/>
            <a:ext cx="35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omplete these seven basic tutorials.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49" y="1494976"/>
            <a:ext cx="4341850" cy="336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832" y="1670894"/>
            <a:ext cx="4341846" cy="118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Tinkercad: User Interface</a:t>
            </a:r>
            <a:endParaRPr/>
          </a:p>
        </p:txBody>
      </p:sp>
      <p:pic>
        <p:nvPicPr>
          <p:cNvPr id="395" name="Google Shape;39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626" y="932385"/>
            <a:ext cx="7734970" cy="411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"/>
          <p:cNvSpPr txBox="1">
            <a:spLocks noGrp="1"/>
          </p:cNvSpPr>
          <p:nvPr>
            <p:ph type="title"/>
          </p:nvPr>
        </p:nvSpPr>
        <p:spPr>
          <a:xfrm>
            <a:off x="449624" y="201525"/>
            <a:ext cx="51594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Create your own green society</a:t>
            </a:r>
            <a:endParaRPr/>
          </a:p>
        </p:txBody>
      </p:sp>
      <p:sp>
        <p:nvSpPr>
          <p:cNvPr id="401" name="Google Shape;401;p26"/>
          <p:cNvSpPr/>
          <p:nvPr/>
        </p:nvSpPr>
        <p:spPr>
          <a:xfrm>
            <a:off x="504100" y="1581900"/>
            <a:ext cx="38424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15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Open the link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https://www.tinkercad.com/things/0ulGs6omKtZ?sharecode=uWJWSTXPONRz9VcmAyrwi40s99u94oiH69W5ac3ZXf4</a:t>
            </a:r>
            <a:endParaRPr sz="1500"/>
          </a:p>
          <a:p>
            <a:pPr marL="3429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You are already given a pre-designed model.</a:t>
            </a:r>
            <a:endParaRPr sz="1500"/>
          </a:p>
          <a:p>
            <a:pPr marL="3429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Duplicate and move different objects (houses, trees, solar panels, wind turbines) to complete your green society.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2418" y="1784702"/>
            <a:ext cx="4731582" cy="288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1d01c5b61_0_7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30"/>
              <a:buNone/>
            </a:pPr>
            <a:r>
              <a:rPr lang="en-US" sz="2140"/>
              <a:t>Design tips for building a Green City</a:t>
            </a:r>
            <a:endParaRPr sz="2140"/>
          </a:p>
        </p:txBody>
      </p:sp>
      <p:sp>
        <p:nvSpPr>
          <p:cNvPr id="408" name="Google Shape;408;g241d01c5b61_0_75"/>
          <p:cNvSpPr/>
          <p:nvPr/>
        </p:nvSpPr>
        <p:spPr>
          <a:xfrm>
            <a:off x="504100" y="1122325"/>
            <a:ext cx="6386400" cy="3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ssistant"/>
                <a:ea typeface="Assistant"/>
                <a:cs typeface="Assistant"/>
                <a:sym typeface="Assistant"/>
              </a:rPr>
              <a:t>When building a city that reflects a green society, take note of the following infrastructural features.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ssistant"/>
                <a:ea typeface="Assistant"/>
                <a:cs typeface="Assistant"/>
                <a:sym typeface="Assistant"/>
              </a:rPr>
              <a:t>A very common feature of a green city are bike lanes on public roads and public parks.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ssistant"/>
                <a:ea typeface="Assistant"/>
                <a:cs typeface="Assistant"/>
                <a:sym typeface="Assistant"/>
              </a:rPr>
              <a:t>You can incorporate any number of design elements into your city’s design as you wish.</a:t>
            </a:r>
            <a:endParaRPr sz="2100"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09" name="Google Shape;409;g241d01c5b61_0_7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4" r="21958"/>
          <a:stretch/>
        </p:blipFill>
        <p:spPr>
          <a:xfrm flipH="1">
            <a:off x="6658447" y="1440688"/>
            <a:ext cx="1652975" cy="300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241d01c5b61_0_1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5" y="238938"/>
            <a:ext cx="3330200" cy="22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41d01c5b61_0_1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7" y="2686513"/>
            <a:ext cx="3327867" cy="22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41d01c5b61_0_160"/>
          <p:cNvSpPr txBox="1"/>
          <p:nvPr/>
        </p:nvSpPr>
        <p:spPr>
          <a:xfrm>
            <a:off x="3654350" y="609213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Pedestrian-friendly sidewalks that have both walking and cycling paths</a:t>
            </a:r>
            <a:endParaRPr/>
          </a:p>
        </p:txBody>
      </p:sp>
      <p:sp>
        <p:nvSpPr>
          <p:cNvPr id="417" name="Google Shape;417;g241d01c5b61_0_160"/>
          <p:cNvSpPr txBox="1"/>
          <p:nvPr/>
        </p:nvSpPr>
        <p:spPr>
          <a:xfrm>
            <a:off x="3654350" y="3379888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Dedicated bike lanes on roads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41d01c5b61_0_332"/>
          <p:cNvSpPr txBox="1"/>
          <p:nvPr/>
        </p:nvSpPr>
        <p:spPr>
          <a:xfrm>
            <a:off x="3654350" y="609213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Train and bus stations (encourage usage of public transport)</a:t>
            </a:r>
            <a:endParaRPr/>
          </a:p>
        </p:txBody>
      </p:sp>
      <p:sp>
        <p:nvSpPr>
          <p:cNvPr id="423" name="Google Shape;423;g241d01c5b61_0_332"/>
          <p:cNvSpPr txBox="1"/>
          <p:nvPr/>
        </p:nvSpPr>
        <p:spPr>
          <a:xfrm>
            <a:off x="3654350" y="33507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Green roofs and green walls on buildings</a:t>
            </a:r>
            <a:endParaRPr/>
          </a:p>
        </p:txBody>
      </p:sp>
      <p:pic>
        <p:nvPicPr>
          <p:cNvPr id="424" name="Google Shape;424;g241d01c5b61_0_3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79550"/>
            <a:ext cx="3327877" cy="221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41d01c5b61_0_33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992025"/>
            <a:ext cx="3327875" cy="18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g241d01c5b61_0_4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992025"/>
            <a:ext cx="3318257" cy="18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41d01c5b61_0_4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79550"/>
            <a:ext cx="3327877" cy="22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241d01c5b61_0_418"/>
          <p:cNvSpPr txBox="1"/>
          <p:nvPr/>
        </p:nvSpPr>
        <p:spPr>
          <a:xfrm>
            <a:off x="3654350" y="650613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Harness natural light for lighting interiors (eg. glass roofs/windows etc.)</a:t>
            </a:r>
            <a:endParaRPr sz="2000"/>
          </a:p>
        </p:txBody>
      </p:sp>
      <p:sp>
        <p:nvSpPr>
          <p:cNvPr id="433" name="Google Shape;433;g241d01c5b61_0_418"/>
          <p:cNvSpPr txBox="1"/>
          <p:nvPr/>
        </p:nvSpPr>
        <p:spPr>
          <a:xfrm>
            <a:off x="3654350" y="33507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Community gardens that promote urban agriculture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g241d01c5b61_0_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5" y="2999772"/>
            <a:ext cx="3318251" cy="186417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241d01c5b61_0_504"/>
          <p:cNvSpPr txBox="1"/>
          <p:nvPr/>
        </p:nvSpPr>
        <p:spPr>
          <a:xfrm>
            <a:off x="3654350" y="650613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Rain gardens, urban forests, public parks and gardens</a:t>
            </a:r>
            <a:endParaRPr sz="2000"/>
          </a:p>
        </p:txBody>
      </p:sp>
      <p:sp>
        <p:nvSpPr>
          <p:cNvPr id="440" name="Google Shape;440;g241d01c5b61_0_504"/>
          <p:cNvSpPr txBox="1"/>
          <p:nvPr/>
        </p:nvSpPr>
        <p:spPr>
          <a:xfrm>
            <a:off x="3654350" y="33507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Solar panels, wind turbines, hydroelectric dams</a:t>
            </a:r>
            <a:endParaRPr sz="2000"/>
          </a:p>
        </p:txBody>
      </p:sp>
      <p:pic>
        <p:nvPicPr>
          <p:cNvPr id="441" name="Google Shape;441;g241d01c5b61_0_50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511792"/>
            <a:ext cx="3327874" cy="175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241d01c5b61_0_59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911731"/>
            <a:ext cx="3318249" cy="195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41d01c5b61_0_59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5" y="279552"/>
            <a:ext cx="3318249" cy="220661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241d01c5b61_0_590"/>
          <p:cNvSpPr txBox="1"/>
          <p:nvPr/>
        </p:nvSpPr>
        <p:spPr>
          <a:xfrm>
            <a:off x="3654350" y="650613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Recycling Bins (promotes waste reduction and recycling)</a:t>
            </a:r>
            <a:endParaRPr sz="2000"/>
          </a:p>
        </p:txBody>
      </p:sp>
      <p:sp>
        <p:nvSpPr>
          <p:cNvPr id="449" name="Google Shape;449;g241d01c5b61_0_590"/>
          <p:cNvSpPr txBox="1"/>
          <p:nvPr/>
        </p:nvSpPr>
        <p:spPr>
          <a:xfrm>
            <a:off x="3654350" y="33507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ssistant"/>
              <a:buChar char="●"/>
            </a:pPr>
            <a:r>
              <a:rPr lang="en-US" sz="21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Designate land area for a landfill in your city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1d01c5b61_0_7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Ground Rules</a:t>
            </a:r>
            <a:endParaRPr/>
          </a:p>
        </p:txBody>
      </p:sp>
      <p:pic>
        <p:nvPicPr>
          <p:cNvPr id="212" name="Google Shape;212;g241d01c5b61_0_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57" t="-4513" r="-21763" b="-3723"/>
          <a:stretch/>
        </p:blipFill>
        <p:spPr>
          <a:xfrm>
            <a:off x="2796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13" name="Google Shape;213;g241d01c5b61_0_7"/>
          <p:cNvSpPr txBox="1">
            <a:spLocks noGrp="1"/>
          </p:cNvSpPr>
          <p:nvPr>
            <p:ph type="body" idx="1"/>
          </p:nvPr>
        </p:nvSpPr>
        <p:spPr>
          <a:xfrm>
            <a:off x="2844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50">
                <a:solidFill>
                  <a:schemeClr val="dk1"/>
                </a:solidFill>
              </a:rPr>
              <a:t>Be respectful of one another. Listen to your teammates.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50">
              <a:solidFill>
                <a:schemeClr val="dk1"/>
              </a:solidFill>
            </a:endParaRPr>
          </a:p>
        </p:txBody>
      </p:sp>
      <p:pic>
        <p:nvPicPr>
          <p:cNvPr id="214" name="Google Shape;214;g241d01c5b61_0_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24974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15" name="Google Shape;215;g241d01c5b61_0_7"/>
          <p:cNvSpPr txBox="1">
            <a:spLocks noGrp="1"/>
          </p:cNvSpPr>
          <p:nvPr>
            <p:ph type="subTitle" idx="4294967295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9032"/>
              <a:buFont typeface="Assistant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Raise your hand if you have anything to share.</a:t>
            </a:r>
            <a:endParaRPr sz="24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9032"/>
              <a:buFont typeface="Assistant"/>
              <a:buNone/>
            </a:pPr>
            <a:endParaRPr sz="24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6" name="Google Shape;216;g241d01c5b61_0_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14" t="-3749" r="-21242" b="-3374"/>
          <a:stretch/>
        </p:blipFill>
        <p:spPr>
          <a:xfrm>
            <a:off x="47153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17" name="Google Shape;217;g241d01c5b61_0_7"/>
          <p:cNvSpPr txBox="1">
            <a:spLocks noGrp="1"/>
          </p:cNvSpPr>
          <p:nvPr>
            <p:ph type="subTitle" idx="4294967295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6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Listen closely and follow instructions.</a:t>
            </a:r>
            <a:endParaRPr sz="165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8" name="Google Shape;218;g241d01c5b61_0_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5" t="-1578" r="-18775" b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19" name="Google Shape;219;g241d01c5b61_0_7"/>
          <p:cNvSpPr txBox="1">
            <a:spLocks noGrp="1"/>
          </p:cNvSpPr>
          <p:nvPr>
            <p:ph type="subTitle" idx="4294967295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6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the tasks on time.</a:t>
            </a:r>
            <a:endParaRPr sz="165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41d01c5b61_0_67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Present</a:t>
            </a:r>
            <a:endParaRPr/>
          </a:p>
        </p:txBody>
      </p:sp>
      <p:sp>
        <p:nvSpPr>
          <p:cNvPr id="455" name="Google Shape;455;g241d01c5b61_0_676"/>
          <p:cNvSpPr txBox="1">
            <a:spLocks noGrp="1"/>
          </p:cNvSpPr>
          <p:nvPr>
            <p:ph type="body" idx="1"/>
          </p:nvPr>
        </p:nvSpPr>
        <p:spPr>
          <a:xfrm>
            <a:off x="5563100" y="1482375"/>
            <a:ext cx="3424500" cy="31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Time to share your creation with the rest of the class.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6" name="Google Shape;456;g241d01c5b61_0_67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1" y="1297025"/>
            <a:ext cx="4973102" cy="331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41d01c5b61_0_761"/>
          <p:cNvSpPr txBox="1">
            <a:spLocks noGrp="1"/>
          </p:cNvSpPr>
          <p:nvPr>
            <p:ph type="title"/>
          </p:nvPr>
        </p:nvSpPr>
        <p:spPr>
          <a:xfrm>
            <a:off x="415625" y="222300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 of Presentation</a:t>
            </a:r>
            <a:endParaRPr/>
          </a:p>
        </p:txBody>
      </p:sp>
      <p:sp>
        <p:nvSpPr>
          <p:cNvPr id="462" name="Google Shape;462;g241d01c5b61_0_761"/>
          <p:cNvSpPr txBox="1">
            <a:spLocks noGrp="1"/>
          </p:cNvSpPr>
          <p:nvPr>
            <p:ph type="body" idx="1"/>
          </p:nvPr>
        </p:nvSpPr>
        <p:spPr>
          <a:xfrm>
            <a:off x="415625" y="1004700"/>
            <a:ext cx="8192400" cy="3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Introduction: Introduce your team.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Context: Share the context and the design inspiration behind your clean energy society.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Design elements: Highlight the key design elements of your clean energy society, like the placement of windmill, solar panels or any other infrastructural elements and the rationale behind them.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Challenges: Mention the planning and design challenges you faced while creating and how you overcame them.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Conclusion: Conclude your presentation with an argument on what makes your design the most efficient green society.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Q&amp;A: Open the floor for peer feedback.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Let’s Summarize!</a:t>
            </a:r>
            <a:endParaRPr/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1"/>
          </p:nvPr>
        </p:nvSpPr>
        <p:spPr>
          <a:xfrm>
            <a:off x="5312575" y="1999251"/>
            <a:ext cx="36219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Describe how you’re feeling after creating your green society, in one word.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9" name="Google Shape;469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00" y="1216302"/>
            <a:ext cx="4706176" cy="321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8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8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lang="en-US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>
            <a:spLocks noGrp="1"/>
          </p:cNvSpPr>
          <p:nvPr>
            <p:ph type="title"/>
          </p:nvPr>
        </p:nvSpPr>
        <p:spPr>
          <a:xfrm>
            <a:off x="504099" y="375875"/>
            <a:ext cx="5395957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do these require to run?</a:t>
            </a:r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26" name="Google Shape;226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168" y="1507457"/>
            <a:ext cx="1951958" cy="139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287" y="3388111"/>
            <a:ext cx="2365828" cy="133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546" y="1475708"/>
            <a:ext cx="1853185" cy="13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 txBox="1"/>
          <p:nvPr/>
        </p:nvSpPr>
        <p:spPr>
          <a:xfrm>
            <a:off x="1060537" y="2912836"/>
            <a:ext cx="217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</a:rPr>
              <a:t>Bullet Train</a:t>
            </a:r>
            <a:endParaRPr sz="17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5016697" y="2878775"/>
            <a:ext cx="217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Bulb</a:t>
            </a:r>
            <a:endParaRPr sz="17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177751" y="4627018"/>
            <a:ext cx="217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Car</a:t>
            </a:r>
            <a:endParaRPr sz="17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Energy</a:t>
            </a:r>
            <a:endParaRPr/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4"/>
          <p:cNvSpPr txBox="1"/>
          <p:nvPr/>
        </p:nvSpPr>
        <p:spPr>
          <a:xfrm>
            <a:off x="502277" y="3648330"/>
            <a:ext cx="67983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They require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energy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to run.</a:t>
            </a:r>
            <a:endParaRPr sz="26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39" name="Google Shape;239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35" y="1351792"/>
            <a:ext cx="1951956" cy="139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12" y="1351792"/>
            <a:ext cx="2365825" cy="13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31" y="1352636"/>
            <a:ext cx="1853185" cy="138988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 txBox="1"/>
          <p:nvPr/>
        </p:nvSpPr>
        <p:spPr>
          <a:xfrm>
            <a:off x="399566" y="2687986"/>
            <a:ext cx="217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</a:rPr>
              <a:t>Bullet Train: Electricity</a:t>
            </a:r>
            <a:endParaRPr sz="15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3287965" y="2687969"/>
            <a:ext cx="217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</a:rPr>
              <a:t>Bulb: Electricity</a:t>
            </a:r>
            <a:endParaRPr sz="15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6432672" y="2687980"/>
            <a:ext cx="217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</a:rPr>
              <a:t>Car:</a:t>
            </a:r>
            <a:r>
              <a:rPr lang="en-US" sz="15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gasol</a:t>
            </a:r>
            <a:r>
              <a:rPr lang="en-US" sz="1500" b="1" i="0" u="none" strike="noStrike" cap="none">
                <a:solidFill>
                  <a:srgbClr val="0E101A"/>
                </a:solidFill>
                <a:latin typeface="Assistant"/>
                <a:ea typeface="Assistant"/>
                <a:cs typeface="Assistant"/>
                <a:sym typeface="Assistant"/>
              </a:rPr>
              <a:t>ine</a:t>
            </a:r>
            <a:endParaRPr sz="1500" b="1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1d01c5b61_0_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some objects that you use in your daily life that require energy to operate?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Energy</a:t>
            </a:r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502276" y="982904"/>
            <a:ext cx="6798409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Energy is the ability to do work or cause change</a:t>
            </a:r>
            <a:r>
              <a:rPr lang="en-US" sz="18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endParaRPr sz="18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Energy is an essential aspect of our daily lives. It helps us perform various activities and tasks, such as cooking food, running appliances, powering transportation, and lighting our homes.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endParaRPr sz="18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502282" y="3120983"/>
            <a:ext cx="492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 i="0" u="none" strike="noStrike" cap="none">
                <a:solidFill>
                  <a:srgbClr val="374151"/>
                </a:solidFill>
                <a:latin typeface="Assistant"/>
                <a:ea typeface="Assistant"/>
                <a:cs typeface="Assistant"/>
                <a:sym typeface="Assistant"/>
              </a:rPr>
              <a:t>Did you know?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37415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0" i="0" u="none" strike="noStrike" cap="none">
                <a:solidFill>
                  <a:srgbClr val="374151"/>
                </a:solidFill>
                <a:latin typeface="Assistant"/>
                <a:ea typeface="Assistant"/>
                <a:cs typeface="Assistant"/>
                <a:sym typeface="Assistant"/>
              </a:rPr>
              <a:t>The energy generated by a single bolt of lightning is enough to power a 100-watt light bulb for more than 3 months.</a:t>
            </a:r>
            <a:endParaRPr sz="18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58" name="Google Shape;258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026" y="3252064"/>
            <a:ext cx="1661831" cy="124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Types of energy resources</a:t>
            </a:r>
            <a:endParaRPr/>
          </a:p>
        </p:txBody>
      </p:sp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-2093957" y="5305987"/>
            <a:ext cx="2596234" cy="15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</a:rPr>
              <a:t>Solar system: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4216400" y="1736846"/>
            <a:ext cx="41655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Non-renewable energy</a:t>
            </a: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 Energy derived from resources that cannot be replaced within a short period of time, such as coal, oil, and natural gas.</a:t>
            </a:r>
            <a:endParaRPr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endParaRPr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endParaRPr/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Renewable energy</a:t>
            </a: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Energy derived from natural resources that can be replenished over a relatively short period of time, such as solar, wind, or wate</a:t>
            </a: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r</a:t>
            </a: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energy.</a:t>
            </a:r>
            <a:endParaRPr sz="15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558800" y="1033351"/>
            <a:ext cx="63862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There are two main types of energy resources</a:t>
            </a:r>
            <a:r>
              <a:rPr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renewable energy and non-renewable energy.</a:t>
            </a:r>
            <a:endParaRPr sz="15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67" name="Google Shape;267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124" y="1585090"/>
            <a:ext cx="1470705" cy="154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265" y="3359228"/>
            <a:ext cx="2106169" cy="11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919899" y="4632279"/>
            <a:ext cx="217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Solar and wind energy</a:t>
            </a:r>
            <a:endParaRPr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502275" y="531100"/>
            <a:ext cx="58503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Renewable vs. Non-Renewable</a:t>
            </a:r>
            <a:endParaRPr/>
          </a:p>
        </p:txBody>
      </p:sp>
      <p:graphicFrame>
        <p:nvGraphicFramePr>
          <p:cNvPr id="275" name="Google Shape;275;p7"/>
          <p:cNvGraphicFramePr/>
          <p:nvPr/>
        </p:nvGraphicFramePr>
        <p:xfrm>
          <a:off x="502277" y="1668693"/>
          <a:ext cx="7141050" cy="2347810"/>
        </p:xfrm>
        <a:graphic>
          <a:graphicData uri="http://schemas.openxmlformats.org/drawingml/2006/table">
            <a:tbl>
              <a:tblPr firstRow="1" bandRow="1">
                <a:noFill/>
                <a:tableStyleId>{06586943-C1B1-47AC-BB27-CCCCA3363C44}</a:tableStyleId>
              </a:tblPr>
              <a:tblGrid>
                <a:gridCol w="175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Renewable Energy Sources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Non-Renewable Energy Sources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Environmental impact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Generates little to no harmful gases.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Generates a lot of harmful gases. 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Cost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Cheaper in the long run because we don't have to pay for fuel, like we do with non-renewable energy.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Costs can go up and down a lot, which can make it hard to plan for the future.</a:t>
                      </a:r>
                      <a:endParaRPr sz="1600" u="none" strike="noStrike" cap="non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On-screen Show (16:9)</PresentationFormat>
  <Paragraphs>137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Assistant</vt:lpstr>
      <vt:lpstr>Arial</vt:lpstr>
      <vt:lpstr>Calibri</vt:lpstr>
      <vt:lpstr>Helvetica Neue</vt:lpstr>
      <vt:lpstr>Helvetica Neue Light</vt:lpstr>
      <vt:lpstr>edm8ker_july2022</vt:lpstr>
      <vt:lpstr>Simple Light</vt:lpstr>
      <vt:lpstr>edm8ker_july2022</vt:lpstr>
      <vt:lpstr>Science Energize the Future         </vt:lpstr>
      <vt:lpstr>Overview</vt:lpstr>
      <vt:lpstr>Ground Rules</vt:lpstr>
      <vt:lpstr>What do these require to run?</vt:lpstr>
      <vt:lpstr>Energy</vt:lpstr>
      <vt:lpstr>What are some objects that you use in your daily life that require energy to operate?</vt:lpstr>
      <vt:lpstr>Energy</vt:lpstr>
      <vt:lpstr>Types of energy resources</vt:lpstr>
      <vt:lpstr>Renewable vs. Non-Renewable</vt:lpstr>
      <vt:lpstr>What do we use?</vt:lpstr>
      <vt:lpstr>Small changes equals big impact</vt:lpstr>
      <vt:lpstr>Guide access to Google Sustainability</vt:lpstr>
      <vt:lpstr>Instructions</vt:lpstr>
      <vt:lpstr>Instructions</vt:lpstr>
      <vt:lpstr>How we can inspire our families to adopt sustainable habits?</vt:lpstr>
      <vt:lpstr>Towards a green future</vt:lpstr>
      <vt:lpstr>Introduction: Tinkercad</vt:lpstr>
      <vt:lpstr>Login Instructions</vt:lpstr>
      <vt:lpstr>Learning the Basics</vt:lpstr>
      <vt:lpstr>Learning the Basics</vt:lpstr>
      <vt:lpstr>Learning the Basics</vt:lpstr>
      <vt:lpstr>Tinkercad: User Interface</vt:lpstr>
      <vt:lpstr>Create your own green society</vt:lpstr>
      <vt:lpstr>Design tips for building a Green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Present</vt:lpstr>
      <vt:lpstr>Format of Presentation</vt:lpstr>
      <vt:lpstr>Let’s Summarize!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Energize the Future         </dc:title>
  <dc:creator>Hemu Sardar</dc:creator>
  <cp:lastModifiedBy>Hemu Sardar</cp:lastModifiedBy>
  <cp:revision>2</cp:revision>
  <dcterms:modified xsi:type="dcterms:W3CDTF">2023-05-15T14:53:17Z</dcterms:modified>
</cp:coreProperties>
</file>