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Helvetica Neue Light" panose="020B060402020202020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Assistant" panose="020B0604020202020204" charset="-79"/>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FEF27v8YZagfNLNGLRhDd9XJI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3fae3a5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3fae3a5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lnSpc>
                <a:spcPct val="100000"/>
              </a:lnSpc>
              <a:spcBef>
                <a:spcPts val="0"/>
              </a:spcBef>
              <a:spcAft>
                <a:spcPts val="0"/>
              </a:spcAft>
              <a:buSzPts val="1100"/>
              <a:buNone/>
            </a:pPr>
            <a:endParaRPr sz="900"/>
          </a:p>
        </p:txBody>
      </p:sp>
      <p:sp>
        <p:nvSpPr>
          <p:cNvPr id="277" name="Google Shape;277;p2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21</a:t>
            </a:fld>
            <a:endParaRPr sz="9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Discuss the ground rules with learners and stress on the importance of them being followed throughout the class.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3"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1" name="Google Shape;11;p23"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12" name="Google Shape;12;p23"/>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3" name="Google Shape;13;p23"/>
          <p:cNvSpPr txBox="1">
            <a:spLocks noGrp="1"/>
          </p:cNvSpPr>
          <p:nvPr>
            <p:ph type="ctrTitle"/>
          </p:nvPr>
        </p:nvSpPr>
        <p:spPr>
          <a:xfrm>
            <a:off x="4914900" y="671525"/>
            <a:ext cx="3095700" cy="13782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23"/>
          <p:cNvSpPr txBox="1">
            <a:spLocks noGrp="1"/>
          </p:cNvSpPr>
          <p:nvPr>
            <p:ph type="subTitle" idx="1"/>
          </p:nvPr>
        </p:nvSpPr>
        <p:spPr>
          <a:xfrm>
            <a:off x="4914900" y="2133600"/>
            <a:ext cx="3095700" cy="39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15" name="Google Shape;1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3"/>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19" name="Google Shape;19;p24"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20" name="Google Shape;20;p24"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21" name="Google Shape;21;p24"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22" name="Google Shape;22;p24"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23" name="Google Shape;23;p24"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24" name="Google Shape;24;p24"/>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25" name="Google Shape;25;p24"/>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26"/>
        <p:cNvGrpSpPr/>
        <p:nvPr/>
      </p:nvGrpSpPr>
      <p:grpSpPr>
        <a:xfrm>
          <a:off x="0" y="0"/>
          <a:ext cx="0" cy="0"/>
          <a:chOff x="0" y="0"/>
          <a:chExt cx="0" cy="0"/>
        </a:xfrm>
      </p:grpSpPr>
      <p:pic>
        <p:nvPicPr>
          <p:cNvPr id="27" name="Google Shape;27;p2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28" name="Google Shape;28;p2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29" name="Google Shape;29;p25"/>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30" name="Google Shape;30;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31" name="Google Shape;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27"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35" name="Google Shape;35;p2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36" name="Google Shape;36;p27"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37" name="Google Shape;37;p27"/>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38" name="Google Shape;38;p27"/>
          <p:cNvSpPr txBox="1">
            <a:spLocks noGrp="1"/>
          </p:cNvSpPr>
          <p:nvPr>
            <p:ph type="title"/>
          </p:nvPr>
        </p:nvSpPr>
        <p:spPr>
          <a:xfrm>
            <a:off x="3868500" y="619225"/>
            <a:ext cx="5275500" cy="810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2pPr>
            <a:lvl3pPr lvl="2"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3pPr>
            <a:lvl4pPr lvl="3"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4pPr>
            <a:lvl5pPr lvl="4"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5pPr>
            <a:lvl6pPr lvl="5"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6pPr>
            <a:lvl7pPr lvl="6"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7pPr>
            <a:lvl8pPr lvl="7"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8pPr>
            <a:lvl9pPr lvl="8"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39" name="Google Shape;39;p27"/>
          <p:cNvSpPr txBox="1">
            <a:spLocks noGrp="1"/>
          </p:cNvSpPr>
          <p:nvPr>
            <p:ph type="body" idx="1"/>
          </p:nvPr>
        </p:nvSpPr>
        <p:spPr>
          <a:xfrm>
            <a:off x="311700" y="1608250"/>
            <a:ext cx="8520600" cy="29832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40" name="Google Shape;4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41"/>
        <p:cNvGrpSpPr/>
        <p:nvPr/>
      </p:nvGrpSpPr>
      <p:grpSpPr>
        <a:xfrm>
          <a:off x="0" y="0"/>
          <a:ext cx="0" cy="0"/>
          <a:chOff x="0" y="0"/>
          <a:chExt cx="0" cy="0"/>
        </a:xfrm>
      </p:grpSpPr>
      <p:pic>
        <p:nvPicPr>
          <p:cNvPr id="42" name="Google Shape;42;p28"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43" name="Google Shape;43;p28"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44" name="Google Shape;44;p28"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45" name="Google Shape;45;p2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46" name="Google Shape;46;p2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47" name="Google Shape;47;p2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48" name="Google Shape;48;p28"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49" name="Google Shape;49;p28"/>
          <p:cNvSpPr>
            <a:spLocks noGrp="1"/>
          </p:cNvSpPr>
          <p:nvPr>
            <p:ph type="pic" idx="2"/>
          </p:nvPr>
        </p:nvSpPr>
        <p:spPr>
          <a:xfrm>
            <a:off x="300050" y="723898"/>
            <a:ext cx="2033700" cy="1525200"/>
          </a:xfrm>
          <a:prstGeom prst="roundRect">
            <a:avLst>
              <a:gd name="adj" fmla="val 7806"/>
            </a:avLst>
          </a:prstGeom>
          <a:noFill/>
          <a:ln>
            <a:noFill/>
          </a:ln>
        </p:spPr>
      </p:sp>
      <p:sp>
        <p:nvSpPr>
          <p:cNvPr id="50" name="Google Shape;50;p28"/>
          <p:cNvSpPr>
            <a:spLocks noGrp="1"/>
          </p:cNvSpPr>
          <p:nvPr>
            <p:ph type="pic" idx="3"/>
          </p:nvPr>
        </p:nvSpPr>
        <p:spPr>
          <a:xfrm>
            <a:off x="2466925" y="723898"/>
            <a:ext cx="2033700" cy="1525200"/>
          </a:xfrm>
          <a:prstGeom prst="roundRect">
            <a:avLst>
              <a:gd name="adj" fmla="val 8435"/>
            </a:avLst>
          </a:prstGeom>
          <a:noFill/>
          <a:ln>
            <a:noFill/>
          </a:ln>
        </p:spPr>
      </p:sp>
      <p:sp>
        <p:nvSpPr>
          <p:cNvPr id="51" name="Google Shape;51;p28"/>
          <p:cNvSpPr>
            <a:spLocks noGrp="1"/>
          </p:cNvSpPr>
          <p:nvPr>
            <p:ph type="pic" idx="4"/>
          </p:nvPr>
        </p:nvSpPr>
        <p:spPr>
          <a:xfrm>
            <a:off x="4636275" y="723898"/>
            <a:ext cx="2033700" cy="1525200"/>
          </a:xfrm>
          <a:prstGeom prst="roundRect">
            <a:avLst>
              <a:gd name="adj" fmla="val 7806"/>
            </a:avLst>
          </a:prstGeom>
          <a:noFill/>
          <a:ln>
            <a:noFill/>
          </a:ln>
        </p:spPr>
      </p:sp>
      <p:sp>
        <p:nvSpPr>
          <p:cNvPr id="52" name="Google Shape;52;p28"/>
          <p:cNvSpPr>
            <a:spLocks noGrp="1"/>
          </p:cNvSpPr>
          <p:nvPr>
            <p:ph type="pic" idx="5"/>
          </p:nvPr>
        </p:nvSpPr>
        <p:spPr>
          <a:xfrm>
            <a:off x="6805625" y="757248"/>
            <a:ext cx="2033700" cy="1525200"/>
          </a:xfrm>
          <a:prstGeom prst="roundRect">
            <a:avLst>
              <a:gd name="adj" fmla="val 7806"/>
            </a:avLst>
          </a:prstGeom>
          <a:noFill/>
          <a:ln>
            <a:noFill/>
          </a:ln>
        </p:spPr>
      </p:sp>
      <p:sp>
        <p:nvSpPr>
          <p:cNvPr id="53" name="Google Shape;53;p28"/>
          <p:cNvSpPr txBox="1">
            <a:spLocks noGrp="1"/>
          </p:cNvSpPr>
          <p:nvPr>
            <p:ph type="subTitle" idx="1"/>
          </p:nvPr>
        </p:nvSpPr>
        <p:spPr>
          <a:xfrm>
            <a:off x="30005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4" name="Google Shape;54;p28"/>
          <p:cNvSpPr txBox="1">
            <a:spLocks noGrp="1"/>
          </p:cNvSpPr>
          <p:nvPr>
            <p:ph type="title"/>
          </p:nvPr>
        </p:nvSpPr>
        <p:spPr>
          <a:xfrm>
            <a:off x="30005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5" name="Google Shape;55;p28"/>
          <p:cNvSpPr txBox="1">
            <a:spLocks noGrp="1"/>
          </p:cNvSpPr>
          <p:nvPr>
            <p:ph type="subTitle" idx="6"/>
          </p:nvPr>
        </p:nvSpPr>
        <p:spPr>
          <a:xfrm>
            <a:off x="247172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6" name="Google Shape;56;p28"/>
          <p:cNvSpPr txBox="1">
            <a:spLocks noGrp="1"/>
          </p:cNvSpPr>
          <p:nvPr>
            <p:ph type="title" idx="7"/>
          </p:nvPr>
        </p:nvSpPr>
        <p:spPr>
          <a:xfrm>
            <a:off x="247172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28"/>
          <p:cNvSpPr txBox="1">
            <a:spLocks noGrp="1"/>
          </p:cNvSpPr>
          <p:nvPr>
            <p:ph type="subTitle" idx="8"/>
          </p:nvPr>
        </p:nvSpPr>
        <p:spPr>
          <a:xfrm>
            <a:off x="463867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8" name="Google Shape;58;p28"/>
          <p:cNvSpPr txBox="1">
            <a:spLocks noGrp="1"/>
          </p:cNvSpPr>
          <p:nvPr>
            <p:ph type="title" idx="9"/>
          </p:nvPr>
        </p:nvSpPr>
        <p:spPr>
          <a:xfrm>
            <a:off x="463867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9" name="Google Shape;59;p28"/>
          <p:cNvSpPr txBox="1">
            <a:spLocks noGrp="1"/>
          </p:cNvSpPr>
          <p:nvPr>
            <p:ph type="subTitle" idx="13"/>
          </p:nvPr>
        </p:nvSpPr>
        <p:spPr>
          <a:xfrm>
            <a:off x="680560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0" name="Google Shape;60;p28"/>
          <p:cNvSpPr txBox="1">
            <a:spLocks noGrp="1"/>
          </p:cNvSpPr>
          <p:nvPr>
            <p:ph type="title" idx="14"/>
          </p:nvPr>
        </p:nvSpPr>
        <p:spPr>
          <a:xfrm>
            <a:off x="680560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35000"/>
              </a:lnSpc>
              <a:spcBef>
                <a:spcPts val="0"/>
              </a:spcBef>
              <a:spcAft>
                <a:spcPts val="0"/>
              </a:spcAft>
              <a:buClr>
                <a:schemeClr val="dk2"/>
              </a:buClr>
              <a:buSzPts val="2400"/>
              <a:buFont typeface="Assistant"/>
              <a:buChar char="●"/>
              <a:defRPr sz="2400" b="0" i="0" u="none" strike="noStrike" cap="none">
                <a:solidFill>
                  <a:schemeClr val="dk2"/>
                </a:solidFill>
                <a:latin typeface="Assistant"/>
                <a:ea typeface="Assistant"/>
                <a:cs typeface="Assistant"/>
                <a:sym typeface="Assistant"/>
              </a:defRPr>
            </a:lvl1pPr>
            <a:lvl2pPr marL="914400" marR="0" lvl="1"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2pPr>
            <a:lvl3pPr marL="1371600" marR="0" lvl="2"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3pPr>
            <a:lvl4pPr marL="1828800" marR="0" lvl="3"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4pPr>
            <a:lvl5pPr marL="2286000" marR="0" lvl="4"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5pPr>
            <a:lvl6pPr marL="2743200" marR="0" lvl="5"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6pPr>
            <a:lvl7pPr marL="3200400" marR="0" lvl="6"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7pPr>
            <a:lvl8pPr marL="3657600" marR="0" lvl="7"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8pPr>
            <a:lvl9pPr marL="4114800" marR="0" lvl="8"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Ot-D_ee-J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4177708" y="600641"/>
            <a:ext cx="4349604" cy="86409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Bowling with Friction</a:t>
            </a:r>
            <a:endParaRPr/>
          </a:p>
        </p:txBody>
      </p:sp>
      <p:sp>
        <p:nvSpPr>
          <p:cNvPr id="67" name="Google Shape;67;p1"/>
          <p:cNvSpPr txBox="1">
            <a:spLocks noGrp="1"/>
          </p:cNvSpPr>
          <p:nvPr>
            <p:ph type="subTitle" idx="1"/>
          </p:nvPr>
        </p:nvSpPr>
        <p:spPr>
          <a:xfrm>
            <a:off x="4271434" y="1543247"/>
            <a:ext cx="3095700" cy="52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1800"/>
              <a:t>Grade 6</a:t>
            </a:r>
            <a:endParaRPr sz="1800"/>
          </a:p>
          <a:p>
            <a:pPr marL="0" lvl="0" indent="0" algn="l" rtl="0">
              <a:lnSpc>
                <a:spcPct val="100000"/>
              </a:lnSpc>
              <a:spcBef>
                <a:spcPts val="0"/>
              </a:spcBef>
              <a:spcAft>
                <a:spcPts val="0"/>
              </a:spcAft>
              <a:buSzPts val="2400"/>
              <a:buNone/>
            </a:pPr>
            <a:r>
              <a:rPr lang="en-US" sz="1800"/>
              <a:t>60 minutes</a:t>
            </a:r>
            <a:endParaRPr sz="1800"/>
          </a:p>
        </p:txBody>
      </p:sp>
      <p:pic>
        <p:nvPicPr>
          <p:cNvPr id="68" name="Google Shape;68;p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4213" y="679312"/>
            <a:ext cx="3263726" cy="3263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causes friction?</a:t>
            </a:r>
            <a:endParaRPr/>
          </a:p>
        </p:txBody>
      </p:sp>
      <p:sp>
        <p:nvSpPr>
          <p:cNvPr id="142" name="Google Shape;142;p10"/>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3" name="Google Shape;143;p10"/>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4" name="Google Shape;144;p10"/>
          <p:cNvSpPr txBox="1"/>
          <p:nvPr/>
        </p:nvSpPr>
        <p:spPr>
          <a:xfrm>
            <a:off x="546036" y="1024205"/>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Friction is caused by the roughness or texture of surfaces that come into contact. Even surfaces that may appear smooth at a macroscopic level have tiny bumps and irregularities at a microscopic level. When two objects are in contact, these rough surfaces interlock and create resistance, resulting in friction.</a:t>
            </a:r>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5" name="Google Shape;145;p10"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6" name="Google Shape;146;p10" descr="https://lh5.googleusercontent.com/gbcppKL1Twx4vzpzwlHKvH_LP75ir23SCdco8zYIEv7o-Ulc1iI-cM39aHG9uGIHEOSiukdPVtff3_KtH0AeVi35pdDw5g37UY1kuWSnq6szxVTSUKpmEa2tCUgtvvu8lQ-eqSW1s73faCX1iPRtLqg"/>
          <p:cNvPicPr preferRelativeResize="0"/>
          <p:nvPr/>
        </p:nvPicPr>
        <p:blipFill rotWithShape="1">
          <a:blip r:embed="rId3">
            <a:alphaModFix/>
          </a:blip>
          <a:srcRect/>
          <a:stretch/>
        </p:blipFill>
        <p:spPr>
          <a:xfrm>
            <a:off x="744542" y="2679309"/>
            <a:ext cx="2324100" cy="1962150"/>
          </a:xfrm>
          <a:prstGeom prst="rect">
            <a:avLst/>
          </a:prstGeom>
          <a:noFill/>
          <a:ln>
            <a:noFill/>
          </a:ln>
        </p:spPr>
      </p:pic>
      <p:pic>
        <p:nvPicPr>
          <p:cNvPr id="147" name="Google Shape;147;p10" descr="https://lh6.googleusercontent.com/zq0YZ5PiqTypIfHXEg2hc6Dc3-Ujg0-jbbrBONmECEp-8UsaZgh-GHUUAYwChP7fUOAWYpAmbV3UX2r5Boq9pc4P8t6bCefkuHhVYfNzRSLBucq05R2H7tMtmv1OATsiY0Oyz5JR5kWc8S8SC-kGrdU"/>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79301" y="2798372"/>
            <a:ext cx="2657475" cy="17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504100" y="230125"/>
            <a:ext cx="57054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33"/>
              <a:buNone/>
            </a:pPr>
            <a:r>
              <a:rPr lang="en-US"/>
              <a:t>Introducing YAHAHA!</a:t>
            </a:r>
            <a:endParaRPr/>
          </a:p>
        </p:txBody>
      </p:sp>
      <p:sp>
        <p:nvSpPr>
          <p:cNvPr id="153" name="Google Shape;153;p11"/>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54" name="Google Shape;154;p11"/>
          <p:cNvSpPr txBox="1"/>
          <p:nvPr/>
        </p:nvSpPr>
        <p:spPr>
          <a:xfrm>
            <a:off x="504100" y="1106025"/>
            <a:ext cx="69702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YAHAHA is </a:t>
            </a:r>
            <a:r>
              <a:rPr lang="en-US">
                <a:solidFill>
                  <a:schemeClr val="dk1"/>
                </a:solidFill>
                <a:latin typeface="Assistant"/>
                <a:ea typeface="Assistant"/>
                <a:cs typeface="Assistant"/>
                <a:sym typeface="Assistant"/>
              </a:rPr>
              <a:t>an online free-to-play platform which allows you to create immersive worlds - similar to Roblox</a:t>
            </a:r>
            <a:r>
              <a:rPr lang="en-US" sz="1400" b="0" i="0" u="none" strike="noStrike" cap="none">
                <a:solidFill>
                  <a:schemeClr val="dk1"/>
                </a:solidFill>
                <a:latin typeface="Assistant"/>
                <a:ea typeface="Assistant"/>
                <a:cs typeface="Assistant"/>
                <a:sym typeface="Assistant"/>
              </a:rPr>
              <a:t>. With YAHAHA, you can create and enjoy amazing 3D </a:t>
            </a:r>
            <a:r>
              <a:rPr lang="en-US">
                <a:solidFill>
                  <a:schemeClr val="dk1"/>
                </a:solidFill>
                <a:latin typeface="Assistant"/>
                <a:ea typeface="Assistant"/>
                <a:cs typeface="Assistant"/>
                <a:sym typeface="Assistant"/>
              </a:rPr>
              <a:t>games</a:t>
            </a:r>
            <a:r>
              <a:rPr lang="en-US" sz="1400" b="0" i="0" u="none" strike="noStrike" cap="none">
                <a:solidFill>
                  <a:schemeClr val="dk1"/>
                </a:solidFill>
                <a:latin typeface="Assistant"/>
                <a:ea typeface="Assistant"/>
                <a:cs typeface="Assistant"/>
                <a:sym typeface="Assistant"/>
              </a:rPr>
              <a:t> without needing advanced technical knowledge. It's as easy as using simple tools and templates to let your imagination run wild.</a:t>
            </a:r>
            <a:endParaRPr/>
          </a:p>
        </p:txBody>
      </p:sp>
      <p:sp>
        <p:nvSpPr>
          <p:cNvPr id="155" name="Google Shape;155;p11"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1"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7" name="Google Shape;157;p11" descr="دانلود برنامه YAHAHA-Early Alpha برای اندروید | مایکت"/>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48838" y="2521819"/>
            <a:ext cx="1756148" cy="1756148"/>
          </a:xfrm>
          <a:prstGeom prst="rect">
            <a:avLst/>
          </a:prstGeom>
          <a:noFill/>
          <a:ln>
            <a:noFill/>
          </a:ln>
        </p:spPr>
      </p:pic>
      <p:pic>
        <p:nvPicPr>
          <p:cNvPr id="158" name="Google Shape;158;p11" descr="Company profile – Yahaha | Pocket Gamer.biz | PGbiz"/>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11344" y="2544094"/>
            <a:ext cx="1845413" cy="1845413"/>
          </a:xfrm>
          <a:prstGeom prst="rect">
            <a:avLst/>
          </a:prstGeom>
          <a:noFill/>
          <a:ln>
            <a:noFill/>
          </a:ln>
        </p:spPr>
      </p:pic>
      <p:sp>
        <p:nvSpPr>
          <p:cNvPr id="159" name="Google Shape;159;p11"/>
          <p:cNvSpPr/>
          <p:nvPr/>
        </p:nvSpPr>
        <p:spPr>
          <a:xfrm>
            <a:off x="570614" y="4349167"/>
            <a:ext cx="71698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ssistant"/>
                <a:ea typeface="Assistant"/>
                <a:cs typeface="Assistant"/>
                <a:sym typeface="Assistant"/>
              </a:rPr>
              <a:t>We will use Yahaha to explore one of </a:t>
            </a:r>
            <a:r>
              <a:rPr lang="en-US" sz="1400" b="1" i="0" u="none" strike="noStrike" cap="none">
                <a:solidFill>
                  <a:srgbClr val="000000"/>
                </a:solidFill>
                <a:latin typeface="Assistant"/>
                <a:ea typeface="Assistant"/>
                <a:cs typeface="Assistant"/>
                <a:sym typeface="Assistant"/>
              </a:rPr>
              <a:t>the factors that affects frictional force.</a:t>
            </a:r>
            <a:endParaRPr sz="14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504100" y="256625"/>
            <a:ext cx="57054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Bowling with Friction</a:t>
            </a:r>
            <a:endParaRPr/>
          </a:p>
          <a:p>
            <a:pPr marL="0" lvl="0" indent="0" algn="l" rtl="0">
              <a:lnSpc>
                <a:spcPct val="100000"/>
              </a:lnSpc>
              <a:spcBef>
                <a:spcPts val="0"/>
              </a:spcBef>
              <a:spcAft>
                <a:spcPts val="0"/>
              </a:spcAft>
              <a:buSzPct val="176470"/>
              <a:buNone/>
            </a:pPr>
            <a:r>
              <a:rPr lang="en-US" sz="1888" b="0"/>
              <a:t>Presented by YAHAHA</a:t>
            </a:r>
            <a:endParaRPr sz="1888" b="0"/>
          </a:p>
        </p:txBody>
      </p:sp>
      <p:sp>
        <p:nvSpPr>
          <p:cNvPr id="165" name="Google Shape;165;p12"/>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6" name="Google Shape;166;p12"/>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7" name="Google Shape;167;p12"/>
          <p:cNvSpPr txBox="1"/>
          <p:nvPr/>
        </p:nvSpPr>
        <p:spPr>
          <a:xfrm>
            <a:off x="504100" y="1236856"/>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8" name="Google Shape;168;p12"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2"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0" name="Google Shape;170;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0633" y="1373259"/>
            <a:ext cx="6026184" cy="2760948"/>
          </a:xfrm>
          <a:prstGeom prst="rect">
            <a:avLst/>
          </a:prstGeom>
          <a:noFill/>
          <a:ln>
            <a:noFill/>
          </a:ln>
        </p:spPr>
      </p:pic>
      <p:sp>
        <p:nvSpPr>
          <p:cNvPr id="171" name="Google Shape;171;p12"/>
          <p:cNvSpPr/>
          <p:nvPr/>
        </p:nvSpPr>
        <p:spPr>
          <a:xfrm>
            <a:off x="570614" y="4349167"/>
            <a:ext cx="71698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ssistant"/>
                <a:ea typeface="Assistant"/>
                <a:cs typeface="Assistant"/>
                <a:sym typeface="Assistant"/>
              </a:rPr>
              <a:t>Observe as your teacher plays the game and complete your worksheet.</a:t>
            </a:r>
            <a:endParaRPr sz="16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177" name="Google Shape;177;p13"/>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78" name="Google Shape;178;p13"/>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79" name="Google Shape;179;p13"/>
          <p:cNvSpPr txBox="1"/>
          <p:nvPr/>
        </p:nvSpPr>
        <p:spPr>
          <a:xfrm>
            <a:off x="504100" y="1236856"/>
            <a:ext cx="6399974"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1" i="0" u="none" strike="noStrike" cap="none">
                <a:solidFill>
                  <a:schemeClr val="dk1"/>
                </a:solidFill>
                <a:latin typeface="Assistant"/>
                <a:ea typeface="Assistant"/>
                <a:cs typeface="Assistant"/>
                <a:sym typeface="Assistant"/>
              </a:rPr>
              <a:t>Nature of the surfaces in contact</a:t>
            </a:r>
            <a:r>
              <a:rPr lang="en-US" sz="1600" b="0" i="0" u="none" strike="noStrike" cap="none">
                <a:solidFill>
                  <a:schemeClr val="dk1"/>
                </a:solidFill>
                <a:latin typeface="Assistant"/>
                <a:ea typeface="Assistant"/>
                <a:cs typeface="Assistant"/>
                <a:sym typeface="Assistant"/>
              </a:rPr>
              <a:t>: Rougher surfaces </a:t>
            </a:r>
            <a:r>
              <a:rPr lang="en-US" sz="1600">
                <a:solidFill>
                  <a:schemeClr val="dk1"/>
                </a:solidFill>
                <a:latin typeface="Assistant"/>
                <a:ea typeface="Assistant"/>
                <a:cs typeface="Assistant"/>
                <a:sym typeface="Assistant"/>
              </a:rPr>
              <a:t>generate more </a:t>
            </a:r>
            <a:r>
              <a:rPr lang="en-US" sz="1600" b="0" i="0" u="none" strike="noStrike" cap="none">
                <a:solidFill>
                  <a:schemeClr val="dk1"/>
                </a:solidFill>
                <a:latin typeface="Assistant"/>
                <a:ea typeface="Assistant"/>
                <a:cs typeface="Assistant"/>
                <a:sym typeface="Assistant"/>
              </a:rPr>
              <a:t> friction compared to smoother surfaces.</a:t>
            </a:r>
            <a:endParaRPr sz="1600"/>
          </a:p>
          <a:p>
            <a:pPr marL="0" marR="0" lvl="0" indent="0" algn="l" rtl="0">
              <a:lnSpc>
                <a:spcPct val="135000"/>
              </a:lnSpc>
              <a:spcBef>
                <a:spcPts val="0"/>
              </a:spcBef>
              <a:spcAft>
                <a:spcPts val="0"/>
              </a:spcAft>
              <a:buClr>
                <a:schemeClr val="dk2"/>
              </a:buClr>
              <a:buSzPts val="2400"/>
              <a:buFont typeface="Assistant"/>
              <a:buNone/>
            </a:pP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In contrast to a rough surface, on a smooth surface, there are fewer interlocking  between the surfaces, resulting in less friction and easier movement.</a:t>
            </a: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80" name="Google Shape;180;p13"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13"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3fae3a5ef_0_0"/>
          <p:cNvSpPr txBox="1">
            <a:spLocks noGrp="1"/>
          </p:cNvSpPr>
          <p:nvPr>
            <p:ph type="title"/>
          </p:nvPr>
        </p:nvSpPr>
        <p:spPr>
          <a:xfrm>
            <a:off x="504100" y="223700"/>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Let’s predict!</a:t>
            </a:r>
            <a:endParaRPr/>
          </a:p>
        </p:txBody>
      </p:sp>
      <p:pic>
        <p:nvPicPr>
          <p:cNvPr id="187" name="Google Shape;187;g253fae3a5ef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8933" y="2201959"/>
            <a:ext cx="6026184" cy="2760948"/>
          </a:xfrm>
          <a:prstGeom prst="rect">
            <a:avLst/>
          </a:prstGeom>
          <a:noFill/>
          <a:ln>
            <a:noFill/>
          </a:ln>
        </p:spPr>
      </p:pic>
      <p:pic>
        <p:nvPicPr>
          <p:cNvPr id="188" name="Google Shape;188;g253fae3a5ef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86999" y="1179751"/>
            <a:ext cx="517350" cy="517350"/>
          </a:xfrm>
          <a:prstGeom prst="rect">
            <a:avLst/>
          </a:prstGeom>
          <a:noFill/>
          <a:ln>
            <a:noFill/>
          </a:ln>
        </p:spPr>
      </p:pic>
      <p:pic>
        <p:nvPicPr>
          <p:cNvPr id="189" name="Google Shape;189;g253fae3a5ef_0_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835652" y="741053"/>
            <a:ext cx="1127824" cy="1127826"/>
          </a:xfrm>
          <a:prstGeom prst="rect">
            <a:avLst/>
          </a:prstGeom>
          <a:noFill/>
          <a:ln>
            <a:noFill/>
          </a:ln>
        </p:spPr>
      </p:pic>
      <p:sp>
        <p:nvSpPr>
          <p:cNvPr id="190" name="Google Shape;190;g253fae3a5ef_0_0"/>
          <p:cNvSpPr txBox="1"/>
          <p:nvPr/>
        </p:nvSpPr>
        <p:spPr>
          <a:xfrm>
            <a:off x="504100" y="807375"/>
            <a:ext cx="4015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Assistant"/>
                <a:ea typeface="Assistant"/>
                <a:cs typeface="Assistant"/>
                <a:sym typeface="Assistant"/>
              </a:rPr>
              <a:t>You are rolling two cubes of </a:t>
            </a:r>
            <a:r>
              <a:rPr lang="en-US" b="1">
                <a:latin typeface="Assistant"/>
                <a:ea typeface="Assistant"/>
                <a:cs typeface="Assistant"/>
                <a:sym typeface="Assistant"/>
              </a:rPr>
              <a:t>similar material </a:t>
            </a:r>
            <a:r>
              <a:rPr lang="en-US">
                <a:latin typeface="Assistant"/>
                <a:ea typeface="Assistant"/>
                <a:cs typeface="Assistant"/>
                <a:sym typeface="Assistant"/>
              </a:rPr>
              <a:t>down the slope. The cubes are have different sizes.</a:t>
            </a:r>
            <a:endParaRPr>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a:p>
            <a:pPr marL="0" lvl="0" indent="0" algn="l" rtl="0">
              <a:spcBef>
                <a:spcPts val="0"/>
              </a:spcBef>
              <a:spcAft>
                <a:spcPts val="0"/>
              </a:spcAft>
              <a:buNone/>
            </a:pPr>
            <a:r>
              <a:rPr lang="en-US">
                <a:latin typeface="Assistant"/>
                <a:ea typeface="Assistant"/>
                <a:cs typeface="Assistant"/>
                <a:sym typeface="Assistant"/>
              </a:rPr>
              <a:t>Which will experience more friction? Which one do you think will roll down faster?</a:t>
            </a:r>
            <a:endParaRPr>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196" name="Google Shape;196;p14"/>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97" name="Google Shape;197;p14"/>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98" name="Google Shape;198;p14"/>
          <p:cNvSpPr txBox="1"/>
          <p:nvPr/>
        </p:nvSpPr>
        <p:spPr>
          <a:xfrm>
            <a:off x="504100" y="1236856"/>
            <a:ext cx="6399974"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700" b="0" i="0" u="none" strike="noStrike" cap="none">
                <a:solidFill>
                  <a:schemeClr val="dk1"/>
                </a:solidFill>
                <a:latin typeface="Assistant"/>
                <a:ea typeface="Assistant"/>
                <a:cs typeface="Assistant"/>
                <a:sym typeface="Assistant"/>
              </a:rPr>
              <a:t> </a:t>
            </a:r>
            <a:r>
              <a:rPr lang="en-US" sz="1700" b="1" i="0" u="none" strike="noStrike" cap="none">
                <a:solidFill>
                  <a:schemeClr val="dk1"/>
                </a:solidFill>
                <a:latin typeface="Assistant"/>
                <a:ea typeface="Assistant"/>
                <a:cs typeface="Assistant"/>
                <a:sym typeface="Assistant"/>
              </a:rPr>
              <a:t>Weight</a:t>
            </a:r>
            <a:r>
              <a:rPr lang="en-US" sz="1700" b="0" i="0" u="none" strike="noStrike" cap="none">
                <a:solidFill>
                  <a:schemeClr val="dk1"/>
                </a:solidFill>
                <a:latin typeface="Assistant"/>
                <a:ea typeface="Assistant"/>
                <a:cs typeface="Assistant"/>
                <a:sym typeface="Assistant"/>
              </a:rPr>
              <a:t>: Greater the weight or mass of an object, the greater the frictional force between the object and the surface.</a:t>
            </a:r>
            <a:endParaRPr sz="1700"/>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700" b="0" i="0" u="none" strike="noStrike" cap="none">
                <a:solidFill>
                  <a:schemeClr val="dk1"/>
                </a:solidFill>
                <a:latin typeface="Assistant"/>
                <a:ea typeface="Assistant"/>
                <a:cs typeface="Assistant"/>
                <a:sym typeface="Assistant"/>
              </a:rPr>
              <a:t>When an object is heavier, it presses down with a greater force on the surface, resulting in stronger interlocking between the object and the surface. This leads to an increase in the frictional force between them.</a:t>
            </a:r>
            <a:endParaRPr sz="1700"/>
          </a:p>
        </p:txBody>
      </p:sp>
      <p:sp>
        <p:nvSpPr>
          <p:cNvPr id="199" name="Google Shape;199;p14"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4"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278800" y="160350"/>
            <a:ext cx="6042600" cy="7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a:latin typeface="Assistant"/>
                <a:ea typeface="Assistant"/>
                <a:cs typeface="Assistant"/>
                <a:sym typeface="Assistant"/>
              </a:rPr>
              <a:t>In which case there will be more frictional force between the surface and the box?</a:t>
            </a:r>
            <a:endParaRPr sz="4500"/>
          </a:p>
        </p:txBody>
      </p:sp>
      <p:sp>
        <p:nvSpPr>
          <p:cNvPr id="206" name="Google Shape;206;p15"/>
          <p:cNvSpPr txBox="1"/>
          <p:nvPr/>
        </p:nvSpPr>
        <p:spPr>
          <a:xfrm>
            <a:off x="3576220" y="2490984"/>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07" name="Google Shape;207;p15"/>
          <p:cNvSpPr txBox="1"/>
          <p:nvPr/>
        </p:nvSpPr>
        <p:spPr>
          <a:xfrm>
            <a:off x="3725076" y="2717093"/>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08" name="Google Shape;208;p15"/>
          <p:cNvSpPr txBox="1"/>
          <p:nvPr/>
        </p:nvSpPr>
        <p:spPr>
          <a:xfrm>
            <a:off x="-224800" y="2373306"/>
            <a:ext cx="63999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 </a:t>
            </a:r>
            <a:endParaRPr sz="1400" b="0" i="0" u="none" strike="noStrike" cap="none">
              <a:solidFill>
                <a:schemeClr val="dk1"/>
              </a:solidFill>
              <a:latin typeface="Assistant"/>
              <a:ea typeface="Assistant"/>
              <a:cs typeface="Assistant"/>
              <a:sym typeface="Assistant"/>
            </a:endParaRPr>
          </a:p>
        </p:txBody>
      </p:sp>
      <p:sp>
        <p:nvSpPr>
          <p:cNvPr id="209" name="Google Shape;209;p15"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5" descr="YAHAHA-Early Alpha APK for Android Download"/>
          <p:cNvSpPr/>
          <p:nvPr/>
        </p:nvSpPr>
        <p:spPr>
          <a:xfrm>
            <a:off x="291223" y="336158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5"/>
          <p:cNvSpPr/>
          <p:nvPr/>
        </p:nvSpPr>
        <p:spPr>
          <a:xfrm>
            <a:off x="1216204" y="2742722"/>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15"/>
          <p:cNvSpPr/>
          <p:nvPr/>
        </p:nvSpPr>
        <p:spPr>
          <a:xfrm rot="5400000">
            <a:off x="4379802" y="2505250"/>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3" name="Google Shape;213;p15"/>
          <p:cNvCxnSpPr/>
          <p:nvPr/>
        </p:nvCxnSpPr>
        <p:spPr>
          <a:xfrm>
            <a:off x="2723137" y="3118405"/>
            <a:ext cx="1509900" cy="0"/>
          </a:xfrm>
          <a:prstGeom prst="straightConnector1">
            <a:avLst/>
          </a:prstGeom>
          <a:noFill/>
          <a:ln w="9525" cap="flat" cmpd="sng">
            <a:solidFill>
              <a:srgbClr val="202020"/>
            </a:solidFill>
            <a:prstDash val="solid"/>
            <a:round/>
            <a:headEnd type="triangle" w="med" len="med"/>
            <a:tailEnd type="triangle" w="med" len="med"/>
          </a:ln>
        </p:spPr>
      </p:cxnSp>
      <p:sp>
        <p:nvSpPr>
          <p:cNvPr id="214" name="Google Shape;214;p15"/>
          <p:cNvSpPr txBox="1"/>
          <p:nvPr/>
        </p:nvSpPr>
        <p:spPr>
          <a:xfrm>
            <a:off x="2852398" y="2841406"/>
            <a:ext cx="1298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Box is flipped</a:t>
            </a:r>
            <a:endParaRPr sz="1200" b="0" i="1" u="none" strike="noStrike" cap="none">
              <a:solidFill>
                <a:srgbClr val="000000"/>
              </a:solidFill>
              <a:latin typeface="Assistant"/>
              <a:ea typeface="Assistant"/>
              <a:cs typeface="Assistant"/>
              <a:sym typeface="Assistant"/>
            </a:endParaRPr>
          </a:p>
        </p:txBody>
      </p:sp>
      <p:cxnSp>
        <p:nvCxnSpPr>
          <p:cNvPr id="215" name="Google Shape;215;p15"/>
          <p:cNvCxnSpPr/>
          <p:nvPr/>
        </p:nvCxnSpPr>
        <p:spPr>
          <a:xfrm>
            <a:off x="610802" y="3494089"/>
            <a:ext cx="2615700" cy="0"/>
          </a:xfrm>
          <a:prstGeom prst="straightConnector1">
            <a:avLst/>
          </a:prstGeom>
          <a:noFill/>
          <a:ln w="9525" cap="flat" cmpd="sng">
            <a:solidFill>
              <a:schemeClr val="dk1"/>
            </a:solidFill>
            <a:prstDash val="solid"/>
            <a:round/>
            <a:headEnd type="none" w="sm" len="sm"/>
            <a:tailEnd type="none" w="sm" len="sm"/>
          </a:ln>
        </p:spPr>
      </p:cxnSp>
      <p:cxnSp>
        <p:nvCxnSpPr>
          <p:cNvPr id="216" name="Google Shape;216;p15"/>
          <p:cNvCxnSpPr/>
          <p:nvPr/>
        </p:nvCxnSpPr>
        <p:spPr>
          <a:xfrm>
            <a:off x="3832467" y="3501933"/>
            <a:ext cx="2615700" cy="0"/>
          </a:xfrm>
          <a:prstGeom prst="straightConnector1">
            <a:avLst/>
          </a:prstGeom>
          <a:noFill/>
          <a:ln w="9525" cap="flat" cmpd="sng">
            <a:solidFill>
              <a:schemeClr val="dk1"/>
            </a:solidFill>
            <a:prstDash val="solid"/>
            <a:round/>
            <a:headEnd type="none" w="sm" len="sm"/>
            <a:tailEnd type="none" w="sm" len="sm"/>
          </a:ln>
        </p:spPr>
      </p:cxnSp>
      <p:sp>
        <p:nvSpPr>
          <p:cNvPr id="217" name="Google Shape;217;p15"/>
          <p:cNvSpPr/>
          <p:nvPr/>
        </p:nvSpPr>
        <p:spPr>
          <a:xfrm>
            <a:off x="1732318" y="3785399"/>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a:t>
            </a:r>
            <a:endParaRPr/>
          </a:p>
        </p:txBody>
      </p:sp>
      <p:sp>
        <p:nvSpPr>
          <p:cNvPr id="218" name="Google Shape;218;p15"/>
          <p:cNvSpPr/>
          <p:nvPr/>
        </p:nvSpPr>
        <p:spPr>
          <a:xfrm>
            <a:off x="4987752" y="3621460"/>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p:txBody>
      </p:sp>
      <p:pic>
        <p:nvPicPr>
          <p:cNvPr id="219" name="Google Shape;219;p15"/>
          <p:cNvPicPr preferRelativeResize="0"/>
          <p:nvPr/>
        </p:nvPicPr>
        <p:blipFill>
          <a:blip r:embed="rId3">
            <a:alphaModFix/>
          </a:blip>
          <a:stretch>
            <a:fillRect/>
          </a:stretch>
        </p:blipFill>
        <p:spPr>
          <a:xfrm>
            <a:off x="6545625" y="1932463"/>
            <a:ext cx="2094775" cy="209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504100" y="375875"/>
            <a:ext cx="57054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225" name="Google Shape;225;p16"/>
          <p:cNvSpPr txBox="1"/>
          <p:nvPr/>
        </p:nvSpPr>
        <p:spPr>
          <a:xfrm>
            <a:off x="4305120" y="1354534"/>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26" name="Google Shape;226;p16"/>
          <p:cNvSpPr txBox="1"/>
          <p:nvPr/>
        </p:nvSpPr>
        <p:spPr>
          <a:xfrm>
            <a:off x="4453976" y="1580643"/>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27" name="Google Shape;227;p16"/>
          <p:cNvSpPr txBox="1"/>
          <p:nvPr/>
        </p:nvSpPr>
        <p:spPr>
          <a:xfrm>
            <a:off x="504100" y="1236856"/>
            <a:ext cx="63999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 </a:t>
            </a:r>
            <a:endParaRPr sz="1400" b="0" i="0" u="none" strike="noStrike" cap="none">
              <a:solidFill>
                <a:schemeClr val="dk1"/>
              </a:solidFill>
              <a:latin typeface="Assistant"/>
              <a:ea typeface="Assistant"/>
              <a:cs typeface="Assistant"/>
              <a:sym typeface="Assistant"/>
            </a:endParaRPr>
          </a:p>
        </p:txBody>
      </p:sp>
      <p:sp>
        <p:nvSpPr>
          <p:cNvPr id="228" name="Google Shape;228;p16"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16" descr="YAHAHA-Early Alpha APK for Android Download"/>
          <p:cNvSpPr/>
          <p:nvPr/>
        </p:nvSpPr>
        <p:spPr>
          <a:xfrm>
            <a:off x="874348" y="36655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6"/>
          <p:cNvSpPr/>
          <p:nvPr/>
        </p:nvSpPr>
        <p:spPr>
          <a:xfrm>
            <a:off x="1945104" y="1606272"/>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16"/>
          <p:cNvSpPr/>
          <p:nvPr/>
        </p:nvSpPr>
        <p:spPr>
          <a:xfrm rot="5400000">
            <a:off x="5108702" y="1368800"/>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2" name="Google Shape;232;p16"/>
          <p:cNvCxnSpPr/>
          <p:nvPr/>
        </p:nvCxnSpPr>
        <p:spPr>
          <a:xfrm>
            <a:off x="3452037" y="1981955"/>
            <a:ext cx="1509900" cy="0"/>
          </a:xfrm>
          <a:prstGeom prst="straightConnector1">
            <a:avLst/>
          </a:prstGeom>
          <a:noFill/>
          <a:ln w="9525" cap="flat" cmpd="sng">
            <a:solidFill>
              <a:srgbClr val="202020"/>
            </a:solidFill>
            <a:prstDash val="solid"/>
            <a:round/>
            <a:headEnd type="triangle" w="med" len="med"/>
            <a:tailEnd type="triangle" w="med" len="med"/>
          </a:ln>
        </p:spPr>
      </p:cxnSp>
      <p:sp>
        <p:nvSpPr>
          <p:cNvPr id="233" name="Google Shape;233;p16"/>
          <p:cNvSpPr txBox="1"/>
          <p:nvPr/>
        </p:nvSpPr>
        <p:spPr>
          <a:xfrm>
            <a:off x="3581298" y="1704956"/>
            <a:ext cx="1298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Box is flipped</a:t>
            </a:r>
            <a:endParaRPr sz="1200" b="0" i="1" u="none" strike="noStrike" cap="none">
              <a:solidFill>
                <a:srgbClr val="000000"/>
              </a:solidFill>
              <a:latin typeface="Assistant"/>
              <a:ea typeface="Assistant"/>
              <a:cs typeface="Assistant"/>
              <a:sym typeface="Assistant"/>
            </a:endParaRPr>
          </a:p>
        </p:txBody>
      </p:sp>
      <p:cxnSp>
        <p:nvCxnSpPr>
          <p:cNvPr id="234" name="Google Shape;234;p16"/>
          <p:cNvCxnSpPr/>
          <p:nvPr/>
        </p:nvCxnSpPr>
        <p:spPr>
          <a:xfrm>
            <a:off x="1339702" y="2357639"/>
            <a:ext cx="2615700" cy="0"/>
          </a:xfrm>
          <a:prstGeom prst="straightConnector1">
            <a:avLst/>
          </a:prstGeom>
          <a:noFill/>
          <a:ln w="9525" cap="flat" cmpd="sng">
            <a:solidFill>
              <a:schemeClr val="dk1"/>
            </a:solidFill>
            <a:prstDash val="solid"/>
            <a:round/>
            <a:headEnd type="none" w="sm" len="sm"/>
            <a:tailEnd type="none" w="sm" len="sm"/>
          </a:ln>
        </p:spPr>
      </p:cxnSp>
      <p:cxnSp>
        <p:nvCxnSpPr>
          <p:cNvPr id="235" name="Google Shape;235;p16"/>
          <p:cNvCxnSpPr/>
          <p:nvPr/>
        </p:nvCxnSpPr>
        <p:spPr>
          <a:xfrm>
            <a:off x="4561367" y="2365483"/>
            <a:ext cx="2615700" cy="0"/>
          </a:xfrm>
          <a:prstGeom prst="straightConnector1">
            <a:avLst/>
          </a:prstGeom>
          <a:noFill/>
          <a:ln w="9525" cap="flat" cmpd="sng">
            <a:solidFill>
              <a:schemeClr val="dk1"/>
            </a:solidFill>
            <a:prstDash val="solid"/>
            <a:round/>
            <a:headEnd type="none" w="sm" len="sm"/>
            <a:tailEnd type="none" w="sm" len="sm"/>
          </a:ln>
        </p:spPr>
      </p:cxnSp>
      <p:sp>
        <p:nvSpPr>
          <p:cNvPr id="236" name="Google Shape;236;p16"/>
          <p:cNvSpPr/>
          <p:nvPr/>
        </p:nvSpPr>
        <p:spPr>
          <a:xfrm>
            <a:off x="2237618" y="2530549"/>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a:t>
            </a:r>
            <a:endParaRPr/>
          </a:p>
        </p:txBody>
      </p:sp>
      <p:sp>
        <p:nvSpPr>
          <p:cNvPr id="237" name="Google Shape;237;p16"/>
          <p:cNvSpPr/>
          <p:nvPr/>
        </p:nvSpPr>
        <p:spPr>
          <a:xfrm>
            <a:off x="5572577" y="2485010"/>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p:txBody>
      </p:sp>
      <p:sp>
        <p:nvSpPr>
          <p:cNvPr id="238" name="Google Shape;238;p16"/>
          <p:cNvSpPr/>
          <p:nvPr/>
        </p:nvSpPr>
        <p:spPr>
          <a:xfrm>
            <a:off x="621968" y="3447116"/>
            <a:ext cx="7170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ssistant"/>
                <a:ea typeface="Assistant"/>
                <a:cs typeface="Assistant"/>
                <a:sym typeface="Assistant"/>
              </a:rPr>
              <a:t>Friction force is independent of </a:t>
            </a:r>
            <a:r>
              <a:rPr lang="en-US" sz="1800" b="1" i="0" u="none" strike="noStrike" cap="none">
                <a:solidFill>
                  <a:srgbClr val="000000"/>
                </a:solidFill>
                <a:latin typeface="Assistant"/>
                <a:ea typeface="Assistant"/>
                <a:cs typeface="Assistant"/>
                <a:sym typeface="Assistant"/>
              </a:rPr>
              <a:t>area of contact</a:t>
            </a:r>
            <a:r>
              <a:rPr lang="en-US" sz="1800" b="0" i="0" u="none" strike="noStrike" cap="none">
                <a:solidFill>
                  <a:srgbClr val="000000"/>
                </a:solidFill>
                <a:latin typeface="Assistant"/>
                <a:ea typeface="Assistant"/>
                <a:cs typeface="Assistant"/>
                <a:sym typeface="Assistant"/>
              </a:rPr>
              <a:t>. It depends only on the nature of surfaces in contact and weight of the body. </a:t>
            </a:r>
            <a:endParaRPr sz="1800" b="0" i="0" u="none" strike="noStrike" cap="none">
              <a:solidFill>
                <a:srgbClr val="000000"/>
              </a:solidFill>
              <a:latin typeface="Assistant"/>
              <a:ea typeface="Assistant"/>
              <a:cs typeface="Assistant"/>
              <a:sym typeface="Assistant"/>
            </a:endParaRPr>
          </a:p>
        </p:txBody>
      </p:sp>
      <p:sp>
        <p:nvSpPr>
          <p:cNvPr id="239" name="Google Shape;239;p16"/>
          <p:cNvSpPr/>
          <p:nvPr/>
        </p:nvSpPr>
        <p:spPr>
          <a:xfrm>
            <a:off x="645643" y="2865378"/>
            <a:ext cx="717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a:latin typeface="Assistant"/>
                <a:ea typeface="Assistant"/>
                <a:cs typeface="Assistant"/>
                <a:sym typeface="Assistant"/>
              </a:rPr>
              <a:t>In both cases, frictional force will be the same.</a:t>
            </a:r>
            <a:endParaRPr sz="18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Friction: A necessary evil</a:t>
            </a:r>
            <a:endParaRPr/>
          </a:p>
        </p:txBody>
      </p:sp>
      <p:sp>
        <p:nvSpPr>
          <p:cNvPr id="245" name="Google Shape;245;p17"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7"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17"/>
          <p:cNvSpPr/>
          <p:nvPr/>
        </p:nvSpPr>
        <p:spPr>
          <a:xfrm>
            <a:off x="2495107" y="1773596"/>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walk or run, friction keeps us from slipping and helps us stay balanced.</a:t>
            </a:r>
            <a:endParaRPr sz="1700"/>
          </a:p>
        </p:txBody>
      </p:sp>
      <p:pic>
        <p:nvPicPr>
          <p:cNvPr id="248" name="Google Shape;248;p17" descr="Lakhmir Singh Science Class 8 Solutions For Chapter 12 Friction - Free PD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5765" y="1298879"/>
            <a:ext cx="2039342" cy="1621155"/>
          </a:xfrm>
          <a:prstGeom prst="rect">
            <a:avLst/>
          </a:prstGeom>
          <a:noFill/>
          <a:ln>
            <a:noFill/>
          </a:ln>
        </p:spPr>
      </p:pic>
      <p:pic>
        <p:nvPicPr>
          <p:cNvPr id="249" name="Google Shape;249;p17" descr="Is writing in a book affected by friction? - Quor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2091" y="3423684"/>
            <a:ext cx="1821430" cy="1241884"/>
          </a:xfrm>
          <a:prstGeom prst="rect">
            <a:avLst/>
          </a:prstGeom>
          <a:noFill/>
          <a:ln>
            <a:noFill/>
          </a:ln>
        </p:spPr>
      </p:pic>
      <p:sp>
        <p:nvSpPr>
          <p:cNvPr id="250" name="Google Shape;250;p17"/>
          <p:cNvSpPr/>
          <p:nvPr/>
        </p:nvSpPr>
        <p:spPr>
          <a:xfrm>
            <a:off x="2495107" y="3423684"/>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write, friction between the pen or pencil and the paper allows us to control our movements and create legible writing</a:t>
            </a:r>
            <a:endParaRPr sz="1700"/>
          </a:p>
        </p:txBody>
      </p:sp>
      <p:sp>
        <p:nvSpPr>
          <p:cNvPr id="251" name="Google Shape;251;p17"/>
          <p:cNvSpPr/>
          <p:nvPr/>
        </p:nvSpPr>
        <p:spPr>
          <a:xfrm>
            <a:off x="2239712" y="4550951"/>
            <a:ext cx="492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000000"/>
                </a:solidFill>
                <a:latin typeface="Assistant"/>
                <a:ea typeface="Assistant"/>
                <a:cs typeface="Assistant"/>
                <a:sym typeface="Assistant"/>
              </a:rPr>
              <a:t>Can you think of situations where friction isn’t required?</a:t>
            </a:r>
            <a:endParaRPr sz="1700" b="1" i="0" u="none" strike="noStrike" cap="none">
              <a:solidFill>
                <a:srgbClr val="000000"/>
              </a:solidFill>
              <a:latin typeface="Assistant"/>
              <a:ea typeface="Assistant"/>
              <a:cs typeface="Assistant"/>
              <a:sym typeface="Assistant"/>
            </a:endParaRPr>
          </a:p>
        </p:txBody>
      </p:sp>
      <p:sp>
        <p:nvSpPr>
          <p:cNvPr id="252" name="Google Shape;252;p17"/>
          <p:cNvSpPr txBox="1"/>
          <p:nvPr/>
        </p:nvSpPr>
        <p:spPr>
          <a:xfrm>
            <a:off x="874356" y="2912155"/>
            <a:ext cx="277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Walking</a:t>
            </a:r>
            <a:endParaRPr sz="1200" b="0" i="1" u="none" strike="noStrike" cap="none">
              <a:solidFill>
                <a:srgbClr val="000000"/>
              </a:solidFill>
              <a:latin typeface="Assistant"/>
              <a:ea typeface="Assistant"/>
              <a:cs typeface="Assistant"/>
              <a:sym typeface="Assistant"/>
            </a:endParaRPr>
          </a:p>
        </p:txBody>
      </p:sp>
      <p:sp>
        <p:nvSpPr>
          <p:cNvPr id="253" name="Google Shape;253;p17"/>
          <p:cNvSpPr txBox="1"/>
          <p:nvPr/>
        </p:nvSpPr>
        <p:spPr>
          <a:xfrm>
            <a:off x="819903" y="4665575"/>
            <a:ext cx="133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Writing</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Friction: You are not welcome!</a:t>
            </a:r>
            <a:endParaRPr/>
          </a:p>
        </p:txBody>
      </p:sp>
      <p:sp>
        <p:nvSpPr>
          <p:cNvPr id="259" name="Google Shape;259;p18"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8"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2495182" y="1242377"/>
            <a:ext cx="49278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try to slide down a playground slide, friction can slow us down and make it harder to glide smoothly. </a:t>
            </a:r>
            <a:endParaRPr sz="1700" b="0"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700">
              <a:latin typeface="Assistant"/>
              <a:ea typeface="Assistant"/>
              <a:cs typeface="Assistant"/>
              <a:sym typeface="Assistant"/>
            </a:endParaRPr>
          </a:p>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It can feel like the slide is sticking to our clothes or skin, making the sliding experience a bit less exciting and more challenging.</a:t>
            </a:r>
            <a:endParaRPr sz="1700"/>
          </a:p>
        </p:txBody>
      </p:sp>
      <p:sp>
        <p:nvSpPr>
          <p:cNvPr id="262" name="Google Shape;262;p18"/>
          <p:cNvSpPr/>
          <p:nvPr/>
        </p:nvSpPr>
        <p:spPr>
          <a:xfrm>
            <a:off x="2495107" y="3556327"/>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The general low level of friction on ice allows a skater to glide along the surface smoothly.</a:t>
            </a:r>
            <a:endParaRPr sz="1700" b="0" i="0" u="none" strike="noStrike" cap="none">
              <a:solidFill>
                <a:srgbClr val="000000"/>
              </a:solidFill>
              <a:latin typeface="Assistant"/>
              <a:ea typeface="Assistant"/>
              <a:cs typeface="Assistant"/>
              <a:sym typeface="Assistant"/>
            </a:endParaRPr>
          </a:p>
        </p:txBody>
      </p:sp>
      <p:pic>
        <p:nvPicPr>
          <p:cNvPr id="263" name="Google Shape;263;p18" descr="Playground slide - Simple English Wikipedia, the free encyclopedia"/>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4590" y="1340929"/>
            <a:ext cx="2147467" cy="1595463"/>
          </a:xfrm>
          <a:prstGeom prst="rect">
            <a:avLst/>
          </a:prstGeom>
          <a:noFill/>
          <a:ln>
            <a:noFill/>
          </a:ln>
        </p:spPr>
      </p:pic>
      <p:pic>
        <p:nvPicPr>
          <p:cNvPr id="264" name="Google Shape;264;p18" descr="Ice Skati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5575" y="3324798"/>
            <a:ext cx="2305498" cy="1291079"/>
          </a:xfrm>
          <a:prstGeom prst="rect">
            <a:avLst/>
          </a:prstGeom>
          <a:noFill/>
          <a:ln>
            <a:noFill/>
          </a:ln>
        </p:spPr>
      </p:pic>
      <p:sp>
        <p:nvSpPr>
          <p:cNvPr id="265" name="Google Shape;265;p18"/>
          <p:cNvSpPr txBox="1"/>
          <p:nvPr/>
        </p:nvSpPr>
        <p:spPr>
          <a:xfrm>
            <a:off x="665725" y="4615875"/>
            <a:ext cx="1285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Ice Skating</a:t>
            </a:r>
            <a:endParaRPr sz="1200" b="0" i="1" u="none" strike="noStrike" cap="none">
              <a:solidFill>
                <a:srgbClr val="000000"/>
              </a:solidFill>
              <a:latin typeface="Assistant"/>
              <a:ea typeface="Assistant"/>
              <a:cs typeface="Assistant"/>
              <a:sym typeface="Assistant"/>
            </a:endParaRPr>
          </a:p>
        </p:txBody>
      </p:sp>
      <p:sp>
        <p:nvSpPr>
          <p:cNvPr id="266" name="Google Shape;266;p18"/>
          <p:cNvSpPr txBox="1"/>
          <p:nvPr/>
        </p:nvSpPr>
        <p:spPr>
          <a:xfrm>
            <a:off x="576249" y="2865238"/>
            <a:ext cx="1942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Slides in playground</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Overview</a:t>
            </a:r>
            <a:endParaRPr/>
          </a:p>
        </p:txBody>
      </p:sp>
      <p:sp>
        <p:nvSpPr>
          <p:cNvPr id="74" name="Google Shape;74;p2"/>
          <p:cNvSpPr txBox="1">
            <a:spLocks noGrp="1"/>
          </p:cNvSpPr>
          <p:nvPr>
            <p:ph type="body" idx="1"/>
          </p:nvPr>
        </p:nvSpPr>
        <p:spPr>
          <a:xfrm>
            <a:off x="504100" y="1516075"/>
            <a:ext cx="7825500" cy="3134100"/>
          </a:xfrm>
          <a:prstGeom prst="rect">
            <a:avLst/>
          </a:prstGeom>
          <a:noFill/>
          <a:ln>
            <a:noFill/>
          </a:ln>
        </p:spPr>
        <p:txBody>
          <a:bodyPr spcFirstLastPara="1" wrap="square" lIns="91425" tIns="91425" rIns="91425" bIns="91425" anchor="t" anchorCtr="0">
            <a:normAutofit/>
          </a:bodyPr>
          <a:lstStyle/>
          <a:p>
            <a:pPr marL="457200" lvl="0" indent="-381000" algn="l" rtl="0">
              <a:lnSpc>
                <a:spcPct val="135000"/>
              </a:lnSpc>
              <a:spcBef>
                <a:spcPts val="0"/>
              </a:spcBef>
              <a:spcAft>
                <a:spcPts val="0"/>
              </a:spcAft>
              <a:buClr>
                <a:schemeClr val="dk1"/>
              </a:buClr>
              <a:buSzPts val="2400"/>
              <a:buChar char="●"/>
            </a:pPr>
            <a:r>
              <a:rPr lang="en-US">
                <a:solidFill>
                  <a:schemeClr val="dk1"/>
                </a:solidFill>
              </a:rPr>
              <a:t>Understand the concept of friction and its role in daily activities.</a:t>
            </a:r>
            <a:endParaRPr/>
          </a:p>
          <a:p>
            <a:pPr marL="457200" lvl="0" indent="-381000" algn="l" rtl="0">
              <a:lnSpc>
                <a:spcPct val="135000"/>
              </a:lnSpc>
              <a:spcBef>
                <a:spcPts val="0"/>
              </a:spcBef>
              <a:spcAft>
                <a:spcPts val="0"/>
              </a:spcAft>
              <a:buClr>
                <a:schemeClr val="dk1"/>
              </a:buClr>
              <a:buSzPts val="2400"/>
              <a:buChar char="●"/>
            </a:pPr>
            <a:r>
              <a:rPr lang="en-US">
                <a:solidFill>
                  <a:schemeClr val="dk1"/>
                </a:solidFill>
              </a:rPr>
              <a:t>Explore factors influencing friction, such as nature of the surfaces in contact  and weight.</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Exit Ticket!</a:t>
            </a:r>
            <a:endParaRPr/>
          </a:p>
        </p:txBody>
      </p:sp>
      <p:sp>
        <p:nvSpPr>
          <p:cNvPr id="272" name="Google Shape;272;p20"/>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p>
            <a:pPr marL="457200" lvl="0" indent="-381000" algn="l" rtl="0">
              <a:lnSpc>
                <a:spcPct val="135000"/>
              </a:lnSpc>
              <a:spcBef>
                <a:spcPts val="0"/>
              </a:spcBef>
              <a:spcAft>
                <a:spcPts val="0"/>
              </a:spcAft>
              <a:buClr>
                <a:schemeClr val="dk1"/>
              </a:buClr>
              <a:buSzPts val="2400"/>
              <a:buChar char="-"/>
            </a:pPr>
            <a:r>
              <a:rPr lang="en-US">
                <a:solidFill>
                  <a:schemeClr val="dk1"/>
                </a:solidFill>
              </a:rPr>
              <a:t>Complete your exit ticket and hand it in</a:t>
            </a:r>
            <a:endParaRPr>
              <a:solidFill>
                <a:schemeClr val="dk1"/>
              </a:solidFill>
            </a:endParaRPr>
          </a:p>
        </p:txBody>
      </p:sp>
      <p:sp>
        <p:nvSpPr>
          <p:cNvPr id="273" name="Google Shape;273;p20"/>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280" name="Google Shape;280;p2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571750"/>
            <a:ext cx="4724400" cy="2571750"/>
          </a:xfrm>
          <a:prstGeom prst="rect">
            <a:avLst/>
          </a:prstGeom>
          <a:noFill/>
          <a:ln>
            <a:noFill/>
          </a:ln>
        </p:spPr>
      </p:pic>
      <p:pic>
        <p:nvPicPr>
          <p:cNvPr id="281" name="Google Shape;281;p21"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213" y="0"/>
            <a:ext cx="2490505" cy="2228850"/>
          </a:xfrm>
          <a:prstGeom prst="rect">
            <a:avLst/>
          </a:prstGeom>
          <a:noFill/>
          <a:ln>
            <a:noFill/>
          </a:ln>
        </p:spPr>
      </p:pic>
      <p:pic>
        <p:nvPicPr>
          <p:cNvPr id="282" name="Google Shape;282;p21"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283" name="Google Shape;283;p21"/>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Clr>
                <a:srgbClr val="000000"/>
              </a:buClr>
              <a:buSzPts val="5000"/>
              <a:buFont typeface="Arial"/>
              <a:buNone/>
            </a:pPr>
            <a:r>
              <a:rPr lang="en-US"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284" name="Google Shape;284;p21"/>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00000"/>
              </a:buClr>
              <a:buSzPts val="1200"/>
              <a:buFont typeface="Arial"/>
              <a:buNone/>
            </a:pPr>
            <a:r>
              <a:rPr lang="en-US" sz="1200" b="0" i="0" u="none" strike="noStrike" cap="none">
                <a:solidFill>
                  <a:srgbClr val="FFFFFF"/>
                </a:solidFill>
                <a:latin typeface="Assistant"/>
                <a:ea typeface="Assistant"/>
                <a:cs typeface="Assistant"/>
                <a:sym typeface="Assistant"/>
              </a:rPr>
              <a:t>edm8ker is a fully owned brand of </a:t>
            </a:r>
            <a:r>
              <a:rPr lang="en-US" sz="1200" b="1" i="0" u="none" strike="noStrike" cap="none">
                <a:solidFill>
                  <a:srgbClr val="FFFFFF"/>
                </a:solidFill>
                <a:latin typeface="Assistant"/>
                <a:ea typeface="Assistant"/>
                <a:cs typeface="Assistant"/>
                <a:sym typeface="Assistant"/>
              </a:rPr>
              <a:t>Makedemy Pte Ltd</a:t>
            </a:r>
            <a:br>
              <a:rPr lang="en-US" sz="1200" b="1" i="0" u="none" strike="noStrike" cap="none">
                <a:solidFill>
                  <a:srgbClr val="FFFFFF"/>
                </a:solidFill>
                <a:latin typeface="Assistant"/>
                <a:ea typeface="Assistant"/>
                <a:cs typeface="Assistant"/>
                <a:sym typeface="Assistant"/>
              </a:rPr>
            </a:br>
            <a:r>
              <a:rPr lang="en-US"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Ground Rules</a:t>
            </a:r>
            <a:endParaRPr/>
          </a:p>
        </p:txBody>
      </p:sp>
      <p:pic>
        <p:nvPicPr>
          <p:cNvPr id="80" name="Google Shape;80;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557" t="-4513" r="-21762" b="-3723"/>
          <a:stretch/>
        </p:blipFill>
        <p:spPr>
          <a:xfrm>
            <a:off x="279625" y="1190098"/>
            <a:ext cx="2033700" cy="1525200"/>
          </a:xfrm>
          <a:prstGeom prst="roundRect">
            <a:avLst>
              <a:gd name="adj" fmla="val 16667"/>
            </a:avLst>
          </a:prstGeom>
          <a:noFill/>
          <a:ln>
            <a:noFill/>
          </a:ln>
        </p:spPr>
      </p:pic>
      <p:sp>
        <p:nvSpPr>
          <p:cNvPr id="81" name="Google Shape;81;p3"/>
          <p:cNvSpPr txBox="1">
            <a:spLocks noGrp="1"/>
          </p:cNvSpPr>
          <p:nvPr>
            <p:ph type="body" idx="1"/>
          </p:nvPr>
        </p:nvSpPr>
        <p:spPr>
          <a:xfrm>
            <a:off x="284425" y="3107475"/>
            <a:ext cx="2024100" cy="1344600"/>
          </a:xfrm>
          <a:prstGeom prst="rect">
            <a:avLst/>
          </a:prstGeom>
          <a:noFill/>
          <a:ln>
            <a:noFill/>
          </a:ln>
        </p:spPr>
        <p:txBody>
          <a:bodyPr spcFirstLastPara="1" wrap="square" lIns="91425" tIns="91425" rIns="91425" bIns="91425" anchor="t" anchorCtr="0">
            <a:normAutofit/>
          </a:bodyPr>
          <a:lstStyle/>
          <a:p>
            <a:pPr marL="0" lvl="0" indent="0" algn="l" rtl="0">
              <a:lnSpc>
                <a:spcPct val="135000"/>
              </a:lnSpc>
              <a:spcBef>
                <a:spcPts val="0"/>
              </a:spcBef>
              <a:spcAft>
                <a:spcPts val="0"/>
              </a:spcAft>
              <a:buSzPts val="2400"/>
              <a:buNone/>
            </a:pPr>
            <a:r>
              <a:rPr lang="en-US" sz="1650">
                <a:solidFill>
                  <a:schemeClr val="dk1"/>
                </a:solidFill>
              </a:rPr>
              <a:t>Be respectful of one another. Listen to your teammates.</a:t>
            </a:r>
            <a:endParaRPr sz="1650">
              <a:solidFill>
                <a:schemeClr val="dk1"/>
              </a:solidFill>
            </a:endParaRPr>
          </a:p>
          <a:p>
            <a:pPr marL="0" lvl="0" indent="0" algn="l" rtl="0">
              <a:lnSpc>
                <a:spcPct val="135000"/>
              </a:lnSpc>
              <a:spcBef>
                <a:spcPts val="0"/>
              </a:spcBef>
              <a:spcAft>
                <a:spcPts val="0"/>
              </a:spcAft>
              <a:buSzPts val="2400"/>
              <a:buNone/>
            </a:pPr>
            <a:endParaRPr sz="1650">
              <a:solidFill>
                <a:schemeClr val="dk1"/>
              </a:solidFill>
            </a:endParaRPr>
          </a:p>
        </p:txBody>
      </p:sp>
      <p:pic>
        <p:nvPicPr>
          <p:cNvPr id="82" name="Google Shape;82;p3"/>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2497475" y="1190098"/>
            <a:ext cx="2033700" cy="1525200"/>
          </a:xfrm>
          <a:prstGeom prst="roundRect">
            <a:avLst>
              <a:gd name="adj" fmla="val 16667"/>
            </a:avLst>
          </a:prstGeom>
          <a:noFill/>
          <a:ln>
            <a:noFill/>
          </a:ln>
        </p:spPr>
      </p:pic>
      <p:sp>
        <p:nvSpPr>
          <p:cNvPr id="83" name="Google Shape;83;p3"/>
          <p:cNvSpPr txBox="1">
            <a:spLocks noGrp="1"/>
          </p:cNvSpPr>
          <p:nvPr>
            <p:ph type="subTitle" idx="4294967295"/>
          </p:nvPr>
        </p:nvSpPr>
        <p:spPr>
          <a:xfrm>
            <a:off x="2497475" y="3107475"/>
            <a:ext cx="2024100" cy="13446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35000"/>
              </a:lnSpc>
              <a:spcBef>
                <a:spcPts val="0"/>
              </a:spcBef>
              <a:spcAft>
                <a:spcPts val="0"/>
              </a:spcAft>
              <a:buClr>
                <a:schemeClr val="dk2"/>
              </a:buClr>
              <a:buSzPct val="129032"/>
              <a:buFont typeface="Assistant"/>
              <a:buNone/>
            </a:pPr>
            <a:r>
              <a:rPr lang="en-US" sz="2400" b="0" i="0" u="none" strike="noStrike" cap="none">
                <a:solidFill>
                  <a:schemeClr val="dk1"/>
                </a:solidFill>
                <a:latin typeface="Assistant"/>
                <a:ea typeface="Assistant"/>
                <a:cs typeface="Assistant"/>
                <a:sym typeface="Assistant"/>
              </a:rPr>
              <a:t>Raise your hand if you have anything to share.</a:t>
            </a:r>
            <a:endParaRPr sz="2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29032"/>
              <a:buFont typeface="Assistant"/>
              <a:buNone/>
            </a:pPr>
            <a:endParaRPr sz="2400" b="0" i="0" u="none" strike="noStrike" cap="none">
              <a:solidFill>
                <a:schemeClr val="dk2"/>
              </a:solidFill>
              <a:latin typeface="Assistant"/>
              <a:ea typeface="Assistant"/>
              <a:cs typeface="Assistant"/>
              <a:sym typeface="Assistant"/>
            </a:endParaRPr>
          </a:p>
        </p:txBody>
      </p:sp>
      <p:pic>
        <p:nvPicPr>
          <p:cNvPr id="84" name="Google Shape;84;p3"/>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21614" t="-3748" r="-21242" b="-3374"/>
          <a:stretch/>
        </p:blipFill>
        <p:spPr>
          <a:xfrm>
            <a:off x="4715325" y="1190098"/>
            <a:ext cx="2033700" cy="1525200"/>
          </a:xfrm>
          <a:prstGeom prst="roundRect">
            <a:avLst>
              <a:gd name="adj" fmla="val 16667"/>
            </a:avLst>
          </a:prstGeom>
          <a:noFill/>
          <a:ln>
            <a:noFill/>
          </a:ln>
        </p:spPr>
      </p:pic>
      <p:sp>
        <p:nvSpPr>
          <p:cNvPr id="85" name="Google Shape;85;p3"/>
          <p:cNvSpPr txBox="1">
            <a:spLocks noGrp="1"/>
          </p:cNvSpPr>
          <p:nvPr>
            <p:ph type="subTitle" idx="4294967295"/>
          </p:nvPr>
        </p:nvSpPr>
        <p:spPr>
          <a:xfrm>
            <a:off x="471532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Listen closely and follow instructions.</a:t>
            </a:r>
            <a:endParaRPr sz="1650" b="0" i="0" u="none" strike="noStrike" cap="none">
              <a:solidFill>
                <a:schemeClr val="dk1"/>
              </a:solidFill>
              <a:latin typeface="Assistant"/>
              <a:ea typeface="Assistant"/>
              <a:cs typeface="Assistant"/>
              <a:sym typeface="Assistant"/>
            </a:endParaRPr>
          </a:p>
        </p:txBody>
      </p:sp>
      <p:pic>
        <p:nvPicPr>
          <p:cNvPr id="86" name="Google Shape;86;p3"/>
          <p:cNvPicPr preferRelativeResize="0">
            <a:picLocks noGrp="1"/>
          </p:cNvPicPr>
          <p:nvPr>
            <p:ph type="pic" idx="5"/>
          </p:nvPr>
        </p:nvPicPr>
        <p:blipFill rotWithShape="1">
          <a:blip r:embed="rId6" cstate="screen">
            <a:alphaModFix/>
            <a:extLst>
              <a:ext uri="{28A0092B-C50C-407E-A947-70E740481C1C}">
                <a14:useLocalDpi xmlns:a14="http://schemas.microsoft.com/office/drawing/2010/main"/>
              </a:ext>
            </a:extLst>
          </a:blip>
          <a:srcRect l="-18774" t="-1578" r="-18774" b="-1577"/>
          <a:stretch/>
        </p:blipFill>
        <p:spPr>
          <a:xfrm>
            <a:off x="6933175" y="1190098"/>
            <a:ext cx="2033700" cy="1525200"/>
          </a:xfrm>
          <a:prstGeom prst="roundRect">
            <a:avLst>
              <a:gd name="adj" fmla="val 16667"/>
            </a:avLst>
          </a:prstGeom>
          <a:noFill/>
          <a:ln>
            <a:noFill/>
          </a:ln>
        </p:spPr>
      </p:pic>
      <p:sp>
        <p:nvSpPr>
          <p:cNvPr id="87" name="Google Shape;87;p3"/>
          <p:cNvSpPr txBox="1">
            <a:spLocks noGrp="1"/>
          </p:cNvSpPr>
          <p:nvPr>
            <p:ph type="subTitle" idx="4294967295"/>
          </p:nvPr>
        </p:nvSpPr>
        <p:spPr>
          <a:xfrm>
            <a:off x="693317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Complete the tasks on time.</a:t>
            </a:r>
            <a:endParaRPr sz="165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title"/>
          </p:nvPr>
        </p:nvSpPr>
        <p:spPr>
          <a:xfrm>
            <a:off x="504099" y="375875"/>
            <a:ext cx="5395957"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Font typeface="Helvetica Neue"/>
              <a:buNone/>
            </a:pPr>
            <a:r>
              <a:rPr lang="en-US"/>
              <a:t>Overlapping Notebooks Unite!</a:t>
            </a:r>
            <a:endParaRPr/>
          </a:p>
        </p:txBody>
      </p:sp>
      <p:sp>
        <p:nvSpPr>
          <p:cNvPr id="93" name="Google Shape;93;p4"/>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Find a partner and gather two notebooks.</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Take one notebook in each hand and carefully overlap them, aligning the pages so that they completely cover each other.</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Press down firmly on the notebooks to make sure they are tightly secured together.</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Try separating them by pulling them apart with a firm and steady force. </a:t>
            </a:r>
            <a:endParaRPr sz="1600"/>
          </a:p>
        </p:txBody>
      </p:sp>
      <p:pic>
        <p:nvPicPr>
          <p:cNvPr id="94" name="Google Shape;94;p4" descr="Vì sao không thể kéo rời hai cuốn sách bị đan xen vào nha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5301" y="1346460"/>
            <a:ext cx="1864611" cy="1398458"/>
          </a:xfrm>
          <a:prstGeom prst="rect">
            <a:avLst/>
          </a:prstGeom>
          <a:noFill/>
          <a:ln>
            <a:noFill/>
          </a:ln>
        </p:spPr>
      </p:pic>
      <p:pic>
        <p:nvPicPr>
          <p:cNvPr id="95" name="Google Shape;95;p4" descr="https://lh3.googleusercontent.com/-13mQY4NJ35b_vFjo6h1ExhXGIY1w0EXVcJd7OT5HprxWzF6DYYRFjPPESN67eCKHUxEoprq_knLPxo5L97-Fbhn_MWnrzscjtnrZf8dHV-An_FPmK6pv9VZbCVZL-Yntp2B3UFFyxcmaDhOHuTPpcI"/>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6584" y="3113002"/>
            <a:ext cx="1451675" cy="1451675"/>
          </a:xfrm>
          <a:prstGeom prst="rect">
            <a:avLst/>
          </a:prstGeom>
          <a:noFill/>
          <a:ln>
            <a:noFill/>
          </a:ln>
        </p:spPr>
      </p:pic>
      <p:pic>
        <p:nvPicPr>
          <p:cNvPr id="96" name="Google Shape;96;p4" descr="https://lh6.googleusercontent.com/xkzm9q7iDgIQnsoAKqObuD4EnuHmfxkfWfHGwbtX_Vlz1AkIyg3tyo9JRliyye_pgJ7AQntcD2bypOthujmZyrIktg0rYikPRoFzIhjLoiqeqFFK0MiyYvt0_iZsNI6DrALsIv4ZATc3L8ApP33g8cQ"/>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0674" y="1580643"/>
            <a:ext cx="1783685" cy="1109991"/>
          </a:xfrm>
          <a:prstGeom prst="rect">
            <a:avLst/>
          </a:prstGeom>
          <a:noFill/>
          <a:ln>
            <a:noFill/>
          </a:ln>
        </p:spPr>
      </p:pic>
      <p:sp>
        <p:nvSpPr>
          <p:cNvPr id="97" name="Google Shape;97;p4"/>
          <p:cNvSpPr txBox="1"/>
          <p:nvPr/>
        </p:nvSpPr>
        <p:spPr>
          <a:xfrm>
            <a:off x="1070344" y="2836003"/>
            <a:ext cx="27715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Aligning the pages of the notebooks</a:t>
            </a:r>
            <a:endParaRPr sz="1200" b="0" i="1" u="none" strike="noStrike" cap="none">
              <a:solidFill>
                <a:srgbClr val="000000"/>
              </a:solidFill>
              <a:latin typeface="Assistant"/>
              <a:ea typeface="Assistant"/>
              <a:cs typeface="Assistant"/>
              <a:sym typeface="Assistant"/>
            </a:endParaRPr>
          </a:p>
        </p:txBody>
      </p:sp>
      <p:sp>
        <p:nvSpPr>
          <p:cNvPr id="98" name="Google Shape;98;p4"/>
          <p:cNvSpPr txBox="1"/>
          <p:nvPr/>
        </p:nvSpPr>
        <p:spPr>
          <a:xfrm>
            <a:off x="1342806" y="4652230"/>
            <a:ext cx="27715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Separating the  notebooks</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lt1"/>
              </a:buClr>
              <a:buSzPts val="3000"/>
              <a:buFont typeface="Helvetica Neue"/>
              <a:buNone/>
            </a:pPr>
            <a:r>
              <a:rPr lang="en-US"/>
              <a:t>Were you able to separate them?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US"/>
              <a:t>How much force is required?</a:t>
            </a:r>
            <a:endParaRPr/>
          </a:p>
        </p:txBody>
      </p:sp>
      <p:sp>
        <p:nvSpPr>
          <p:cNvPr id="109" name="Google Shape;109;p6"/>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10" name="Google Shape;110;p6"/>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It’s quite difficult to separate these two notebooks. How much force do you think will be required to separate two phone books?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a. Force of 10 men</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b. Force of two cars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c. Force of two </a:t>
            </a:r>
            <a:r>
              <a:rPr lang="en-US" sz="1600">
                <a:solidFill>
                  <a:schemeClr val="dk1"/>
                </a:solidFill>
                <a:latin typeface="Assistant"/>
                <a:ea typeface="Assistant"/>
                <a:cs typeface="Assistant"/>
                <a:sym typeface="Assistant"/>
              </a:rPr>
              <a:t>army</a:t>
            </a:r>
            <a:r>
              <a:rPr lang="en-US" sz="1600" b="0" i="0" u="none" strike="noStrike" cap="none">
                <a:solidFill>
                  <a:schemeClr val="dk1"/>
                </a:solidFill>
                <a:latin typeface="Assistant"/>
                <a:ea typeface="Assistant"/>
                <a:cs typeface="Assistant"/>
                <a:sym typeface="Assistant"/>
              </a:rPr>
              <a:t> tanks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d. None of the above</a:t>
            </a:r>
            <a:endParaRPr sz="1600"/>
          </a:p>
        </p:txBody>
      </p:sp>
      <p:pic>
        <p:nvPicPr>
          <p:cNvPr id="111" name="Google Shape;111;p6" descr="Phone Book Friction | sciphile.or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6422" y="1611927"/>
            <a:ext cx="3274712" cy="21744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US"/>
              <a:t>How much force is required?</a:t>
            </a:r>
            <a:endParaRPr/>
          </a:p>
        </p:txBody>
      </p:sp>
      <p:sp>
        <p:nvSpPr>
          <p:cNvPr id="117" name="Google Shape;117;p7"/>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18" name="Google Shape;118;p7"/>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pic>
        <p:nvPicPr>
          <p:cNvPr id="119" name="Google Shape;119;p7" descr="2 phonebooks together. It tooks 8000 pounds  to separate them. &#10; &#10;#200 Comment: TheSupaTube" title="Mythbusters - Phone Book Friction">
            <a:hlinkClick r:id="rId3"/>
          </p:cNvPr>
          <p:cNvPicPr preferRelativeResize="0"/>
          <p:nvPr/>
        </p:nvPicPr>
        <p:blipFill>
          <a:blip r:embed="rId4">
            <a:alphaModFix/>
          </a:blip>
          <a:stretch>
            <a:fillRect/>
          </a:stretch>
        </p:blipFill>
        <p:spPr>
          <a:xfrm>
            <a:off x="504100" y="1354531"/>
            <a:ext cx="5457750" cy="3069975"/>
          </a:xfrm>
          <a:prstGeom prst="rect">
            <a:avLst/>
          </a:prstGeom>
          <a:noFill/>
          <a:ln>
            <a:noFill/>
          </a:ln>
        </p:spPr>
      </p:pic>
      <p:sp>
        <p:nvSpPr>
          <p:cNvPr id="120" name="Google Shape;120;p7"/>
          <p:cNvSpPr/>
          <p:nvPr/>
        </p:nvSpPr>
        <p:spPr>
          <a:xfrm>
            <a:off x="570614" y="4620742"/>
            <a:ext cx="717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a:latin typeface="Assistant"/>
                <a:ea typeface="Assistant"/>
                <a:cs typeface="Assistant"/>
                <a:sym typeface="Assistant"/>
              </a:rPr>
              <a:t>You require the force of two army tanks!!!!</a:t>
            </a:r>
            <a:endParaRPr sz="1400" b="1" i="0" u="none" strike="noStrike" cap="none">
              <a:solidFill>
                <a:srgbClr val="000000"/>
              </a:solidFill>
              <a:latin typeface="Assistant"/>
              <a:ea typeface="Assistant"/>
              <a:cs typeface="Assistant"/>
              <a:sym typeface="Assista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lt1"/>
              </a:buClr>
              <a:buSzPct val="111111"/>
              <a:buFont typeface="Helvetica Neue"/>
              <a:buNone/>
            </a:pPr>
            <a:r>
              <a:rPr lang="en-US"/>
              <a:t>So what’s this mysterious force holding these books together?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It’s friction</a:t>
            </a:r>
            <a:endParaRPr/>
          </a:p>
        </p:txBody>
      </p:sp>
      <p:sp>
        <p:nvSpPr>
          <p:cNvPr id="131" name="Google Shape;131;p9"/>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32" name="Google Shape;132;p9"/>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33" name="Google Shape;133;p9"/>
          <p:cNvSpPr txBox="1"/>
          <p:nvPr/>
        </p:nvSpPr>
        <p:spPr>
          <a:xfrm>
            <a:off x="570614" y="1026945"/>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1" i="0" u="none" strike="noStrike" cap="none">
                <a:solidFill>
                  <a:schemeClr val="dk1"/>
                </a:solidFill>
                <a:latin typeface="Assistant"/>
                <a:ea typeface="Assistant"/>
                <a:cs typeface="Assistant"/>
                <a:sym typeface="Assistant"/>
              </a:rPr>
              <a:t>Friction</a:t>
            </a:r>
            <a:r>
              <a:rPr lang="en-US" sz="1600" b="0" i="0" u="none" strike="noStrike" cap="none">
                <a:solidFill>
                  <a:schemeClr val="dk1"/>
                </a:solidFill>
                <a:latin typeface="Assistant"/>
                <a:ea typeface="Assistant"/>
                <a:cs typeface="Assistant"/>
                <a:sym typeface="Assistant"/>
              </a:rPr>
              <a:t>: It is defined as the resistance offered by the surfaces in contact when they move past each other. </a:t>
            </a: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Have you ever tried to pull a heavy object on a floor?</a:t>
            </a:r>
            <a:endParaRPr sz="1600" b="0" i="0" u="none" strike="noStrike" cap="none">
              <a:solidFill>
                <a:schemeClr val="dk1"/>
              </a:solidFill>
              <a:latin typeface="Assistant"/>
              <a:ea typeface="Assistant"/>
              <a:cs typeface="Assistant"/>
              <a:sym typeface="Assistant"/>
            </a:endParaRPr>
          </a:p>
        </p:txBody>
      </p:sp>
      <p:sp>
        <p:nvSpPr>
          <p:cNvPr id="134" name="Google Shape;134;p9"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5" name="Google Shape;135;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60350" y="2371551"/>
            <a:ext cx="2835779" cy="2056700"/>
          </a:xfrm>
          <a:prstGeom prst="rect">
            <a:avLst/>
          </a:prstGeom>
          <a:noFill/>
          <a:ln>
            <a:noFill/>
          </a:ln>
        </p:spPr>
      </p:pic>
      <p:sp>
        <p:nvSpPr>
          <p:cNvPr id="136" name="Google Shape;136;p9"/>
          <p:cNvSpPr/>
          <p:nvPr/>
        </p:nvSpPr>
        <p:spPr>
          <a:xfrm>
            <a:off x="570625" y="4349175"/>
            <a:ext cx="6943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ssistant"/>
                <a:ea typeface="Assistant"/>
                <a:cs typeface="Assistant"/>
                <a:sym typeface="Assistant"/>
              </a:rPr>
              <a:t>Frictional force always acts in the opposite direction to the applied force. When you push or pull an object, the frictional force acts to resist the motion or prevent the object from sliding.</a:t>
            </a:r>
            <a:endParaRPr sz="1500" b="0" i="0" u="none" strike="noStrike" cap="none">
              <a:solidFill>
                <a:srgbClr val="000000"/>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On-screen Show (16:9)</PresentationFormat>
  <Paragraphs>85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Helvetica Neue Light</vt:lpstr>
      <vt:lpstr>Arial</vt:lpstr>
      <vt:lpstr>Helvetica Neue</vt:lpstr>
      <vt:lpstr>Assistant</vt:lpstr>
      <vt:lpstr>Calibri</vt:lpstr>
      <vt:lpstr>edm8ker_july2022</vt:lpstr>
      <vt:lpstr>Bowling with Friction</vt:lpstr>
      <vt:lpstr>Overview</vt:lpstr>
      <vt:lpstr>Ground Rules</vt:lpstr>
      <vt:lpstr>Overlapping Notebooks Unite!</vt:lpstr>
      <vt:lpstr>Were you able to separate them?</vt:lpstr>
      <vt:lpstr>How much force is required?</vt:lpstr>
      <vt:lpstr>How much force is required?</vt:lpstr>
      <vt:lpstr>So what’s this mysterious force holding these books together?</vt:lpstr>
      <vt:lpstr>It’s friction</vt:lpstr>
      <vt:lpstr>What causes friction?</vt:lpstr>
      <vt:lpstr>Introducing YAHAHA!</vt:lpstr>
      <vt:lpstr>Bowling with Friction Presented by YAHAHA</vt:lpstr>
      <vt:lpstr>Factors affecting friction</vt:lpstr>
      <vt:lpstr>Let’s predict!</vt:lpstr>
      <vt:lpstr>Factors affecting friction</vt:lpstr>
      <vt:lpstr>In which case there will be more frictional force between the surface and the box?</vt:lpstr>
      <vt:lpstr>Factors affecting friction</vt:lpstr>
      <vt:lpstr>Friction: A necessary evil</vt:lpstr>
      <vt:lpstr>Friction: You are not welcome!</vt:lpstr>
      <vt:lpstr>Exit Ticket!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with Friction</dc:title>
  <dc:creator>Hemu Sardar</dc:creator>
  <cp:lastModifiedBy>Hemu Sardar</cp:lastModifiedBy>
  <cp:revision>1</cp:revision>
  <dcterms:modified xsi:type="dcterms:W3CDTF">2023-06-21T07:57:24Z</dcterms:modified>
</cp:coreProperties>
</file>