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1" r:id="rId4"/>
    <p:sldId id="262" r:id="rId5"/>
  </p:sldIdLst>
  <p:sldSz cx="5400675" cy="7559675"/>
  <p:notesSz cx="6858000" cy="9144000"/>
  <p:embeddedFontLst>
    <p:embeddedFont>
      <p:font typeface="Impact" panose="020B0806030902050204" pitchFamily="3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elvetica Neue Light" panose="020B0604020202020204" charset="0"/>
      <p:regular r:id="rId12"/>
      <p:bold r:id="rId13"/>
      <p:italic r:id="rId14"/>
      <p:boldItalic r:id="rId15"/>
    </p:embeddedFont>
    <p:embeddedFont>
      <p:font typeface="Black Han Sans" panose="020B0604020202020204" charset="-127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436">
          <p15:clr>
            <a:srgbClr val="A4A3A4"/>
          </p15:clr>
        </p15:guide>
        <p15:guide id="2" pos="162">
          <p15:clr>
            <a:srgbClr val="A4A3A4"/>
          </p15:clr>
        </p15:guide>
        <p15:guide id="3" pos="3240">
          <p15:clr>
            <a:srgbClr val="9AA0A6"/>
          </p15:clr>
        </p15:guide>
        <p15:guide id="4" orient="horz" pos="4762">
          <p15:clr>
            <a:srgbClr val="9AA0A6"/>
          </p15:clr>
        </p15:guide>
        <p15:guide id="5" orient="horz" pos="360">
          <p15:clr>
            <a:srgbClr val="9AA0A6"/>
          </p15:clr>
        </p15:guide>
        <p15:guide id="6" orient="horz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tHwiZC44/N6Rnj/DbU4rsdtWz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2578" y="82"/>
      </p:cViewPr>
      <p:guideLst>
        <p:guide orient="horz" pos="4436"/>
        <p:guide pos="162"/>
        <p:guide pos="3240"/>
        <p:guide orient="horz" pos="4762"/>
        <p:guide orient="horz" pos="360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04657" y="685800"/>
            <a:ext cx="244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5138" y="571500"/>
            <a:ext cx="1101725" cy="1543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/>
          </a:p>
        </p:txBody>
      </p:sp>
      <p:sp>
        <p:nvSpPr>
          <p:cNvPr id="54" name="Google Shape;54;p1:notes"/>
          <p:cNvSpPr txBox="1">
            <a:spLocks noGrp="1"/>
          </p:cNvSpPr>
          <p:nvPr>
            <p:ph type="sldNum" idx="12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95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95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052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95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72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>
            <a:spLocks noGrp="1"/>
          </p:cNvSpPr>
          <p:nvPr>
            <p:ph type="body" idx="1"/>
          </p:nvPr>
        </p:nvSpPr>
        <p:spPr>
          <a:xfrm>
            <a:off x="184075" y="6218168"/>
            <a:ext cx="35427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 hasCustomPrompt="1"/>
          </p:nvPr>
        </p:nvSpPr>
        <p:spPr>
          <a:xfrm>
            <a:off x="184075" y="1625801"/>
            <a:ext cx="50319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1"/>
          </p:nvPr>
        </p:nvSpPr>
        <p:spPr>
          <a:xfrm>
            <a:off x="184075" y="4633192"/>
            <a:ext cx="5031900" cy="19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8"/>
          <p:cNvSpPr txBox="1">
            <a:spLocks noGrp="1"/>
          </p:cNvSpPr>
          <p:nvPr>
            <p:ph type="ctrTitle"/>
          </p:nvPr>
        </p:nvSpPr>
        <p:spPr>
          <a:xfrm>
            <a:off x="184080" y="1094388"/>
            <a:ext cx="50319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ubTitle" idx="1"/>
          </p:nvPr>
        </p:nvSpPr>
        <p:spPr>
          <a:xfrm>
            <a:off x="184075" y="4165643"/>
            <a:ext cx="50319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>
            <a:spLocks noGrp="1"/>
          </p:cNvSpPr>
          <p:nvPr>
            <p:ph type="title"/>
          </p:nvPr>
        </p:nvSpPr>
        <p:spPr>
          <a:xfrm>
            <a:off x="184075" y="3161354"/>
            <a:ext cx="5031900" cy="1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184075" y="654105"/>
            <a:ext cx="5031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184075" y="1693927"/>
            <a:ext cx="50319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184075" y="654105"/>
            <a:ext cx="5031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184075" y="1693927"/>
            <a:ext cx="23622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2"/>
          </p:nvPr>
        </p:nvSpPr>
        <p:spPr>
          <a:xfrm>
            <a:off x="2853780" y="1693927"/>
            <a:ext cx="23622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184075" y="654105"/>
            <a:ext cx="5031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184075" y="816630"/>
            <a:ext cx="1658400" cy="11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184075" y="2042457"/>
            <a:ext cx="1658400" cy="4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289518" y="661638"/>
            <a:ext cx="3760500" cy="60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/>
          <p:nvPr/>
        </p:nvSpPr>
        <p:spPr>
          <a:xfrm>
            <a:off x="2700000" y="-184"/>
            <a:ext cx="2700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5"/>
          <p:cNvSpPr txBox="1">
            <a:spLocks noGrp="1"/>
          </p:cNvSpPr>
          <p:nvPr>
            <p:ph type="title"/>
          </p:nvPr>
        </p:nvSpPr>
        <p:spPr>
          <a:xfrm>
            <a:off x="156791" y="1812541"/>
            <a:ext cx="2388900" cy="21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156791" y="4120005"/>
            <a:ext cx="2388900" cy="18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2"/>
          </p:nvPr>
        </p:nvSpPr>
        <p:spPr>
          <a:xfrm>
            <a:off x="2917028" y="1064257"/>
            <a:ext cx="2265900" cy="54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184075" y="654105"/>
            <a:ext cx="5031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184075" y="1693927"/>
            <a:ext cx="50319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sldNum" idx="12"/>
          </p:nvPr>
        </p:nvSpPr>
        <p:spPr>
          <a:xfrm>
            <a:off x="5003420" y="6854072"/>
            <a:ext cx="32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399325" cy="7560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3195" y="7160658"/>
            <a:ext cx="866142" cy="2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/>
          <p:nvPr/>
        </p:nvSpPr>
        <p:spPr>
          <a:xfrm>
            <a:off x="4074916" y="7413619"/>
            <a:ext cx="16026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1959405" y="5323179"/>
            <a:ext cx="2352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5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Student Handout </a:t>
            </a:r>
            <a:endParaRPr sz="2500" b="0" i="0" u="none" strike="noStrike" cap="non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1959405" y="5836651"/>
            <a:ext cx="2352678" cy="631250"/>
          </a:xfrm>
          <a:custGeom>
            <a:avLst/>
            <a:gdLst/>
            <a:ahLst/>
            <a:cxnLst/>
            <a:rect l="l" t="t" r="r" b="b"/>
            <a:pathLst>
              <a:path w="51693" h="34646" extrusionOk="0">
                <a:moveTo>
                  <a:pt x="9327" y="1"/>
                </a:moveTo>
                <a:cubicBezTo>
                  <a:pt x="5994" y="1"/>
                  <a:pt x="2918" y="34"/>
                  <a:pt x="303" y="123"/>
                </a:cubicBezTo>
                <a:cubicBezTo>
                  <a:pt x="629" y="8893"/>
                  <a:pt x="1" y="25271"/>
                  <a:pt x="303" y="34274"/>
                </a:cubicBezTo>
                <a:cubicBezTo>
                  <a:pt x="2198" y="34542"/>
                  <a:pt x="12483" y="34645"/>
                  <a:pt x="23349" y="34645"/>
                </a:cubicBezTo>
                <a:cubicBezTo>
                  <a:pt x="37022" y="34645"/>
                  <a:pt x="51615" y="34481"/>
                  <a:pt x="51576" y="34274"/>
                </a:cubicBezTo>
                <a:cubicBezTo>
                  <a:pt x="51437" y="32971"/>
                  <a:pt x="51693" y="146"/>
                  <a:pt x="51576" y="123"/>
                </a:cubicBezTo>
                <a:lnTo>
                  <a:pt x="51576" y="123"/>
                </a:lnTo>
                <a:cubicBezTo>
                  <a:pt x="49634" y="290"/>
                  <a:pt x="46516" y="349"/>
                  <a:pt x="42697" y="349"/>
                </a:cubicBezTo>
                <a:cubicBezTo>
                  <a:pt x="33434" y="349"/>
                  <a:pt x="20049" y="1"/>
                  <a:pt x="93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/>
          <p:nvPr/>
        </p:nvSpPr>
        <p:spPr>
          <a:xfrm>
            <a:off x="-150" y="7042625"/>
            <a:ext cx="5400000" cy="517500"/>
          </a:xfrm>
          <a:prstGeom prst="rect">
            <a:avLst/>
          </a:prstGeom>
          <a:gradFill>
            <a:gsLst>
              <a:gs pos="0">
                <a:srgbClr val="E00069"/>
              </a:gs>
              <a:gs pos="100000">
                <a:srgbClr val="003D6A"/>
              </a:gs>
            </a:gsLst>
            <a:lin ang="0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7097" y="7103030"/>
            <a:ext cx="1575000" cy="37363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244325" y="172475"/>
            <a:ext cx="489930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dirty="0" smtClean="0">
                <a:latin typeface="Black Han Sans"/>
                <a:ea typeface="Black Han Sans"/>
                <a:cs typeface="Black Han Sans"/>
                <a:sym typeface="Black Han Sans"/>
              </a:rPr>
              <a:t>Hamburger Method: Activity 1</a:t>
            </a:r>
            <a:endParaRPr sz="2000" b="0" i="0" u="none" strike="noStrike" cap="none" dirty="0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US" sz="1600" i="1" dirty="0" smtClean="0">
                <a:solidFill>
                  <a:schemeClr val="dk1"/>
                </a:solidFill>
              </a:rPr>
              <a:t>Instructions</a:t>
            </a:r>
            <a:r>
              <a:rPr lang="en-US" sz="1600" i="1" dirty="0">
                <a:solidFill>
                  <a:schemeClr val="dk1"/>
                </a:solidFill>
              </a:rPr>
              <a:t>: Read the sentences below and identify whether each sentence serves as the main topic, a supporting detail, or a conclusion.</a:t>
            </a:r>
          </a:p>
          <a:p>
            <a:pPr lvl="0">
              <a:buClr>
                <a:schemeClr val="dk1"/>
              </a:buClr>
              <a:buSzPts val="1100"/>
            </a:pPr>
            <a:endParaRPr lang="en-US" sz="1600" i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1291200" y="2703497"/>
            <a:ext cx="852055" cy="341297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ADBA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148" y="1928573"/>
            <a:ext cx="450965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Main </a:t>
            </a:r>
            <a:r>
              <a:rPr lang="en-US" b="1" dirty="0"/>
              <a:t>Topic Sentences (Write Yes or No):</a:t>
            </a:r>
          </a:p>
          <a:p>
            <a:endParaRPr lang="en-US" dirty="0"/>
          </a:p>
          <a:p>
            <a:r>
              <a:rPr lang="en-US" dirty="0"/>
              <a:t>Dolphins are fascinating marine creatures.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group of dolphins is called a pod.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Dolphins </a:t>
            </a:r>
            <a:r>
              <a:rPr lang="en-US" dirty="0"/>
              <a:t>use echolocation to navigate and find food.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color of a dolphin's skin changes as they age.</a:t>
            </a:r>
          </a:p>
          <a:p>
            <a:endParaRPr lang="en-US" dirty="0"/>
          </a:p>
        </p:txBody>
      </p:sp>
      <p:sp>
        <p:nvSpPr>
          <p:cNvPr id="13" name="Google Shape;69;p2"/>
          <p:cNvSpPr/>
          <p:nvPr/>
        </p:nvSpPr>
        <p:spPr>
          <a:xfrm>
            <a:off x="1291201" y="3381426"/>
            <a:ext cx="852055" cy="341297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ADBA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69;p2"/>
          <p:cNvSpPr/>
          <p:nvPr/>
        </p:nvSpPr>
        <p:spPr>
          <a:xfrm>
            <a:off x="1291199" y="3982788"/>
            <a:ext cx="852055" cy="341297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ADBA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69;p2"/>
          <p:cNvSpPr/>
          <p:nvPr/>
        </p:nvSpPr>
        <p:spPr>
          <a:xfrm>
            <a:off x="1291199" y="4695732"/>
            <a:ext cx="852055" cy="341297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ADBA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/>
          <p:nvPr/>
        </p:nvSpPr>
        <p:spPr>
          <a:xfrm>
            <a:off x="-150" y="7042625"/>
            <a:ext cx="5400000" cy="517500"/>
          </a:xfrm>
          <a:prstGeom prst="rect">
            <a:avLst/>
          </a:prstGeom>
          <a:gradFill>
            <a:gsLst>
              <a:gs pos="0">
                <a:srgbClr val="E00069"/>
              </a:gs>
              <a:gs pos="100000">
                <a:srgbClr val="003D6A"/>
              </a:gs>
            </a:gsLst>
            <a:lin ang="0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7097" y="7103030"/>
            <a:ext cx="1575000" cy="37363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244325" y="172475"/>
            <a:ext cx="4899300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dirty="0" smtClean="0">
                <a:latin typeface="Black Han Sans"/>
                <a:ea typeface="Black Han Sans"/>
                <a:cs typeface="Black Han Sans"/>
                <a:sym typeface="Black Han Sans"/>
              </a:rPr>
              <a:t>Hamburger Method: Activity 1</a:t>
            </a:r>
            <a:endParaRPr sz="2200" b="0" i="0" u="none" strike="noStrike" cap="none" dirty="0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lvl="0">
              <a:buClr>
                <a:schemeClr val="dk1"/>
              </a:buClr>
              <a:buSzPts val="1100"/>
            </a:pPr>
            <a:endParaRPr lang="en-US" sz="1600" i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325" y="794418"/>
            <a:ext cx="450965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Supporting </a:t>
            </a:r>
            <a:r>
              <a:rPr lang="en-US" b="1" dirty="0"/>
              <a:t>Sentences (Write Yes or No):</a:t>
            </a:r>
          </a:p>
          <a:p>
            <a:r>
              <a:rPr lang="en-US" dirty="0"/>
              <a:t>Dolphins are fascinating marine creatures.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group of dolphins is called a pod.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Dolphins use echolocation to navigate and find food.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The color of a dolphin's skin changes as they age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Google Shape;69;p2"/>
          <p:cNvSpPr/>
          <p:nvPr/>
        </p:nvSpPr>
        <p:spPr>
          <a:xfrm>
            <a:off x="1247423" y="1325174"/>
            <a:ext cx="852055" cy="341297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ADBA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69;p2"/>
          <p:cNvSpPr/>
          <p:nvPr/>
        </p:nvSpPr>
        <p:spPr>
          <a:xfrm>
            <a:off x="1250030" y="1980150"/>
            <a:ext cx="852055" cy="341297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ADBA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69;p2"/>
          <p:cNvSpPr/>
          <p:nvPr/>
        </p:nvSpPr>
        <p:spPr>
          <a:xfrm>
            <a:off x="1247423" y="2664509"/>
            <a:ext cx="852055" cy="341297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ADBA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69;p2"/>
          <p:cNvSpPr/>
          <p:nvPr/>
        </p:nvSpPr>
        <p:spPr>
          <a:xfrm>
            <a:off x="1247422" y="3382925"/>
            <a:ext cx="852055" cy="341297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ADBA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325" y="4100780"/>
            <a:ext cx="4379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a suitable conclusion for this paragraph on dolphins.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52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/>
          <p:nvPr/>
        </p:nvSpPr>
        <p:spPr>
          <a:xfrm>
            <a:off x="-150" y="7042625"/>
            <a:ext cx="5400000" cy="517500"/>
          </a:xfrm>
          <a:prstGeom prst="rect">
            <a:avLst/>
          </a:prstGeom>
          <a:gradFill>
            <a:gsLst>
              <a:gs pos="0">
                <a:srgbClr val="E00069"/>
              </a:gs>
              <a:gs pos="100000">
                <a:srgbClr val="003D6A"/>
              </a:gs>
            </a:gsLst>
            <a:lin ang="0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7097" y="7103030"/>
            <a:ext cx="1575000" cy="37363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244325" y="172475"/>
            <a:ext cx="48993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dirty="0" smtClean="0">
                <a:latin typeface="Black Han Sans"/>
                <a:ea typeface="Black Han Sans"/>
                <a:cs typeface="Black Han Sans"/>
                <a:sym typeface="Black Han Sans"/>
              </a:rPr>
              <a:t>Hamburger Method: Activity 2</a:t>
            </a:r>
            <a:endParaRPr sz="2000" b="0" i="0" u="none" strike="noStrike" cap="none" dirty="0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US" sz="1600" i="1" dirty="0" smtClean="0">
                <a:solidFill>
                  <a:schemeClr val="dk1"/>
                </a:solidFill>
              </a:rPr>
              <a:t>After </a:t>
            </a:r>
            <a:r>
              <a:rPr lang="en-US" sz="1600" i="1" dirty="0">
                <a:solidFill>
                  <a:schemeClr val="dk1"/>
                </a:solidFill>
              </a:rPr>
              <a:t>reading the </a:t>
            </a:r>
            <a:r>
              <a:rPr lang="en-US" sz="1600" i="1" dirty="0" smtClean="0">
                <a:solidFill>
                  <a:schemeClr val="dk1"/>
                </a:solidFill>
              </a:rPr>
              <a:t>paragraph identify </a:t>
            </a:r>
            <a:r>
              <a:rPr lang="en-US" sz="1600" i="1" dirty="0">
                <a:solidFill>
                  <a:schemeClr val="dk1"/>
                </a:solidFill>
              </a:rPr>
              <a:t>the main idea and the supporting </a:t>
            </a:r>
            <a:r>
              <a:rPr lang="en-US" sz="1600" i="1" dirty="0" smtClean="0">
                <a:solidFill>
                  <a:schemeClr val="dk1"/>
                </a:solidFill>
              </a:rPr>
              <a:t>sentences. List </a:t>
            </a:r>
            <a:r>
              <a:rPr lang="en-US" sz="1600" i="1" dirty="0">
                <a:solidFill>
                  <a:schemeClr val="dk1"/>
                </a:solidFill>
              </a:rPr>
              <a:t>any sentences that provide additional details or examples to support that main idea.</a:t>
            </a:r>
          </a:p>
          <a:p>
            <a:pPr lvl="0">
              <a:buClr>
                <a:schemeClr val="dk1"/>
              </a:buClr>
              <a:buSzPts val="1100"/>
            </a:pPr>
            <a:endParaRPr lang="en-US" sz="1600" i="1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1100"/>
            </a:pPr>
            <a:endParaRPr lang="en-US" sz="1600" i="1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1100"/>
            </a:pPr>
            <a:endParaRPr lang="en-US" sz="1600" i="1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1100"/>
            </a:pPr>
            <a:endParaRPr lang="en-US" sz="1600" i="1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1100"/>
            </a:pPr>
            <a:endParaRPr lang="en-US" sz="1600" i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324" y="1857626"/>
            <a:ext cx="48991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</a:t>
            </a:r>
            <a:r>
              <a:rPr lang="en-US" dirty="0"/>
              <a:t>love to paint. When I paint, I make colorful pictures. I use brushes and bright paints to create scenes full of imagination and feeling. Whether it's a sunny landscape or a magical fantasy, each stroke tells a story. Painting lets me express myself in a way words can't, and it makes me happy to see my ideas become real on the paper. It's a relaxing and fun way to spend my free time.</a:t>
            </a:r>
          </a:p>
        </p:txBody>
      </p:sp>
    </p:spTree>
    <p:extLst>
      <p:ext uri="{BB962C8B-B14F-4D97-AF65-F5344CB8AC3E}">
        <p14:creationId xmlns:p14="http://schemas.microsoft.com/office/powerpoint/2010/main" val="324117734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257</Words>
  <Application>Microsoft Office PowerPoint</Application>
  <PresentationFormat>Custom</PresentationFormat>
  <Paragraphs>39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Impact</vt:lpstr>
      <vt:lpstr>Arial</vt:lpstr>
      <vt:lpstr>Calibri</vt:lpstr>
      <vt:lpstr>Helvetica Neue Light</vt:lpstr>
      <vt:lpstr>Black Han Sans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Hemu Sardar</dc:creator>
  <cp:lastModifiedBy>Hemu Sardar</cp:lastModifiedBy>
  <cp:revision>4</cp:revision>
  <dcterms:modified xsi:type="dcterms:W3CDTF">2023-11-23T03:10:23Z</dcterms:modified>
</cp:coreProperties>
</file>