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7560000" cx="5400000"/>
  <p:notesSz cx="6858000" cy="9144000"/>
  <p:embeddedFontLst>
    <p:embeddedFont>
      <p:font typeface="Secular One"/>
      <p:regular r:id="rId11"/>
    </p:embeddedFont>
    <p:embeddedFont>
      <p:font typeface="Black Han Sans"/>
      <p:regular r:id="rId12"/>
    </p:embeddedFont>
    <p:embeddedFont>
      <p:font typeface="Helvetica Neue Light"/>
      <p:regular r:id="rId13"/>
      <p:bold r:id="rId14"/>
      <p:italic r:id="rId15"/>
      <p:boldItalic r:id="rId16"/>
    </p:embeddedFont>
    <p:embeddedFont>
      <p:font typeface="Caveat Brush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69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36" orient="horz"/>
        <p:guide pos="162"/>
        <p:guide pos="3240"/>
        <p:guide pos="4692" orient="horz"/>
        <p:guide pos="360" orient="horz"/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ecularOne-regular.fntdata"/><Relationship Id="rId10" Type="http://schemas.openxmlformats.org/officeDocument/2006/relationships/slide" Target="slides/slide4.xml"/><Relationship Id="rId13" Type="http://schemas.openxmlformats.org/officeDocument/2006/relationships/font" Target="fonts/HelveticaNeueLight-regular.fntdata"/><Relationship Id="rId12" Type="http://schemas.openxmlformats.org/officeDocument/2006/relationships/font" Target="fonts/BlackHan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Light-italic.fntdata"/><Relationship Id="rId14" Type="http://schemas.openxmlformats.org/officeDocument/2006/relationships/font" Target="fonts/HelveticaNeueLight-bold.fntdata"/><Relationship Id="rId17" Type="http://schemas.openxmlformats.org/officeDocument/2006/relationships/font" Target="fonts/CaveatBrush-regular.fntdata"/><Relationship Id="rId16" Type="http://schemas.openxmlformats.org/officeDocument/2006/relationships/font" Target="fonts/HelveticaNeue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57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6070dbe0d_0_0:notes"/>
          <p:cNvSpPr/>
          <p:nvPr>
            <p:ph idx="2" type="sldImg"/>
          </p:nvPr>
        </p:nvSpPr>
        <p:spPr>
          <a:xfrm>
            <a:off x="1735231" y="571500"/>
            <a:ext cx="11013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96070dbe0d_0_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100" name="Google Shape;100;g196070dbe0d_0_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5b6aac6bb_0_66:notes"/>
          <p:cNvSpPr/>
          <p:nvPr>
            <p:ph idx="2" type="sldImg"/>
          </p:nvPr>
        </p:nvSpPr>
        <p:spPr>
          <a:xfrm>
            <a:off x="2205244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c5b6aac6b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5b6aac6bb_0_132:notes"/>
          <p:cNvSpPr/>
          <p:nvPr>
            <p:ph idx="2" type="sldImg"/>
          </p:nvPr>
        </p:nvSpPr>
        <p:spPr>
          <a:xfrm>
            <a:off x="2205244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c5b6aac6b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c94d43aeb6_0_1:notes"/>
          <p:cNvSpPr/>
          <p:nvPr>
            <p:ph idx="2" type="sldImg"/>
          </p:nvPr>
        </p:nvSpPr>
        <p:spPr>
          <a:xfrm>
            <a:off x="2205244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c94d43ae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184052" y="654133"/>
            <a:ext cx="503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184052" y="1694000"/>
            <a:ext cx="50313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ctrTitle"/>
          </p:nvPr>
        </p:nvSpPr>
        <p:spPr>
          <a:xfrm>
            <a:off x="184057" y="1094435"/>
            <a:ext cx="5031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7"/>
          <p:cNvSpPr txBox="1"/>
          <p:nvPr>
            <p:ph idx="1" type="subTitle"/>
          </p:nvPr>
        </p:nvSpPr>
        <p:spPr>
          <a:xfrm>
            <a:off x="184052" y="4165822"/>
            <a:ext cx="50313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184052" y="3161490"/>
            <a:ext cx="50313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84052" y="654133"/>
            <a:ext cx="503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184052" y="1694000"/>
            <a:ext cx="2361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2853423" y="1694000"/>
            <a:ext cx="2361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184052" y="654133"/>
            <a:ext cx="503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184052" y="816665"/>
            <a:ext cx="1658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184052" y="2042545"/>
            <a:ext cx="1658400" cy="4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289482" y="661666"/>
            <a:ext cx="37599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/>
          <p:nvPr/>
        </p:nvSpPr>
        <p:spPr>
          <a:xfrm>
            <a:off x="2699663" y="-184"/>
            <a:ext cx="2699700" cy="756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 txBox="1"/>
          <p:nvPr>
            <p:ph type="title"/>
          </p:nvPr>
        </p:nvSpPr>
        <p:spPr>
          <a:xfrm>
            <a:off x="156771" y="1812619"/>
            <a:ext cx="23886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3"/>
          <p:cNvSpPr txBox="1"/>
          <p:nvPr>
            <p:ph idx="1" type="subTitle"/>
          </p:nvPr>
        </p:nvSpPr>
        <p:spPr>
          <a:xfrm>
            <a:off x="156771" y="4120182"/>
            <a:ext cx="23886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3"/>
          <p:cNvSpPr txBox="1"/>
          <p:nvPr>
            <p:ph idx="2" type="body"/>
          </p:nvPr>
        </p:nvSpPr>
        <p:spPr>
          <a:xfrm>
            <a:off x="2916663" y="1064303"/>
            <a:ext cx="2265600" cy="54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184052" y="6218435"/>
            <a:ext cx="35421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hasCustomPrompt="1" type="title"/>
          </p:nvPr>
        </p:nvSpPr>
        <p:spPr>
          <a:xfrm>
            <a:off x="184052" y="1625871"/>
            <a:ext cx="50313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184052" y="4633391"/>
            <a:ext cx="50313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184052" y="654133"/>
            <a:ext cx="503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184052" y="1694000"/>
            <a:ext cx="50313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5002795" y="6854367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2" name="Google Shape;1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" name="Google Shape;10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7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</a:t>
            </a:r>
            <a:r>
              <a:rPr lang="en"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r>
              <a:rPr b="0" i="0" lang="en" sz="25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andout </a:t>
            </a:r>
            <a:endParaRPr b="0" i="0" sz="25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27"/>
          <p:cNvSpPr/>
          <p:nvPr/>
        </p:nvSpPr>
        <p:spPr>
          <a:xfrm>
            <a:off x="1959405" y="5836651"/>
            <a:ext cx="2352678" cy="631250"/>
          </a:xfrm>
          <a:custGeom>
            <a:rect b="b" l="l" r="r" t="t"/>
            <a:pathLst>
              <a:path extrusionOk="0" h="34646" w="51693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0" y="654129"/>
            <a:ext cx="45258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latin typeface="Black Han Sans"/>
                <a:ea typeface="Black Han Sans"/>
                <a:cs typeface="Black Han Sans"/>
                <a:sym typeface="Black Han Sans"/>
              </a:rPr>
              <a:t>   Guide to Access CoSpaces</a:t>
            </a:r>
            <a:r>
              <a:rPr lang="en" sz="1900"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endParaRPr sz="19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descr="preencoded.png" id="112" name="Google Shape;112;p28"/>
          <p:cNvPicPr preferRelativeResize="0"/>
          <p:nvPr/>
        </p:nvPicPr>
        <p:blipFill rotWithShape="1">
          <a:blip r:embed="rId3">
            <a:alphaModFix/>
          </a:blip>
          <a:srcRect b="22160" l="-95320" r="95320" t="-22160"/>
          <a:stretch/>
        </p:blipFill>
        <p:spPr>
          <a:xfrm>
            <a:off x="0" y="-105980"/>
            <a:ext cx="5395942" cy="108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8"/>
          <p:cNvSpPr/>
          <p:nvPr/>
        </p:nvSpPr>
        <p:spPr>
          <a:xfrm>
            <a:off x="320010" y="1330170"/>
            <a:ext cx="390900" cy="37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1</a:t>
            </a:r>
            <a:endParaRPr b="1" i="0" sz="14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710861" y="1207477"/>
            <a:ext cx="18948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/>
              <a:t>Open the Cospaces Edu app on your iPad.</a:t>
            </a:r>
            <a:r>
              <a:rPr i="0" lang="en" sz="1200" u="none" cap="none" strike="noStrike">
                <a:solidFill>
                  <a:srgbClr val="000000"/>
                </a:solidFill>
              </a:rPr>
              <a:t> 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15" name="Google Shape;115;p28"/>
          <p:cNvSpPr/>
          <p:nvPr/>
        </p:nvSpPr>
        <p:spPr>
          <a:xfrm>
            <a:off x="320010" y="4070137"/>
            <a:ext cx="390900" cy="37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3</a:t>
            </a:r>
            <a:endParaRPr b="1" i="0" sz="14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6" name="Google Shape;116;p28"/>
          <p:cNvSpPr/>
          <p:nvPr/>
        </p:nvSpPr>
        <p:spPr>
          <a:xfrm>
            <a:off x="2787949" y="4070137"/>
            <a:ext cx="390900" cy="37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4</a:t>
            </a:r>
            <a:endParaRPr b="1" i="0" sz="14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3178853" y="3951020"/>
            <a:ext cx="1904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Scan the QR code given below and you should be able to see the virtual scene for your lesson.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8" name="Google Shape;118;p28"/>
          <p:cNvSpPr/>
          <p:nvPr/>
        </p:nvSpPr>
        <p:spPr>
          <a:xfrm>
            <a:off x="2787946" y="1330170"/>
            <a:ext cx="390900" cy="37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endParaRPr b="1" i="0" sz="14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3178853" y="1207477"/>
            <a:ext cx="1904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After the app opens, look for the three dots as shown in the picture </a:t>
            </a:r>
            <a:r>
              <a:rPr lang="en" sz="1200"/>
              <a:t>and</a:t>
            </a:r>
            <a:r>
              <a:rPr lang="en" sz="1200">
                <a:solidFill>
                  <a:srgbClr val="000000"/>
                </a:solidFill>
              </a:rPr>
              <a:t> look for the option to scan a QR code.</a:t>
            </a:r>
            <a:endParaRPr i="0" sz="1200" u="none" cap="none" strike="noStrike">
              <a:solidFill>
                <a:srgbClr val="595959"/>
              </a:solidFill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479" y="2400835"/>
            <a:ext cx="1334143" cy="144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/>
          <p:nvPr/>
        </p:nvSpPr>
        <p:spPr>
          <a:xfrm>
            <a:off x="710861" y="3951020"/>
            <a:ext cx="18948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scan QR code option and scan the QR code with your ipad to view the scenes on your merge cube.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5">
            <a:alphaModFix/>
          </a:blip>
          <a:srcRect b="12418" l="0" r="0" t="0"/>
          <a:stretch/>
        </p:blipFill>
        <p:spPr>
          <a:xfrm>
            <a:off x="799514" y="5198637"/>
            <a:ext cx="1370154" cy="1417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8"/>
          <p:cNvGrpSpPr/>
          <p:nvPr/>
        </p:nvGrpSpPr>
        <p:grpSpPr>
          <a:xfrm>
            <a:off x="624541" y="1823496"/>
            <a:ext cx="1242026" cy="1242275"/>
            <a:chOff x="838978" y="2091444"/>
            <a:chExt cx="1242275" cy="1242275"/>
          </a:xfrm>
        </p:grpSpPr>
        <p:pic>
          <p:nvPicPr>
            <p:cNvPr id="124" name="Google Shape;124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8978" y="2091444"/>
              <a:ext cx="1242275" cy="124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10022" y="2370769"/>
              <a:ext cx="700200" cy="3939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id="126" name="Google Shape;126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30803" y="2664969"/>
              <a:ext cx="508325" cy="508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preencoded.png" id="127" name="Google Shape;1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80"/>
            <a:ext cx="5395942" cy="1084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10011" y="4837645"/>
            <a:ext cx="2297680" cy="229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/>
          <p:nvPr/>
        </p:nvSpPr>
        <p:spPr>
          <a:xfrm>
            <a:off x="0" y="0"/>
            <a:ext cx="5399700" cy="75600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228452" y="240808"/>
            <a:ext cx="4911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Initial</a:t>
            </a:r>
            <a:r>
              <a:rPr lang="en" sz="16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Report</a:t>
            </a:r>
            <a:endParaRPr b="0" i="0" sz="1600" u="none" cap="none" strike="noStrike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228576" y="684060"/>
            <a:ext cx="49113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Secular One"/>
                <a:ea typeface="Secular One"/>
                <a:cs typeface="Secular One"/>
                <a:sym typeface="Secular One"/>
              </a:rPr>
              <a:t>The solar system is made up of the _____ and all the planets and objects that orbit around it. The sun is a big, glowing ball of hot gas that gives light and heat to the solar system. It's the center of the solar system and everything moves around it.</a:t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Secular One"/>
                <a:ea typeface="Secular One"/>
                <a:cs typeface="Secular One"/>
                <a:sym typeface="Secular One"/>
              </a:rPr>
              <a:t>The eight planets in the solar system are Mercury, Venus, Earth, Mars, Jupiter, Saturn, Uranus, and Neptune. Each planet is different and has its own special features.</a:t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Secular One"/>
                <a:ea typeface="Secular One"/>
                <a:cs typeface="Secular One"/>
                <a:sym typeface="Secular One"/>
              </a:rPr>
              <a:t>_________ is the smallest planet and is also the closest to the sun.  _________is the fifth planet from the sun and it's the biggest planet in the solar system. ________ is the eighth and last planet from the sun and it's very far away from the sun.</a:t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Secular One"/>
                <a:ea typeface="Secular One"/>
                <a:cs typeface="Secular One"/>
                <a:sym typeface="Secular One"/>
              </a:rPr>
              <a:t>There are also many other objects in the solar system, like asteroids and comets. _______ are small, rocky objects that orbit the sun and some of them can be found between Mars and Jupiter. </a:t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Secular One"/>
                <a:ea typeface="Secular One"/>
                <a:cs typeface="Secular One"/>
                <a:sym typeface="Secular One"/>
              </a:rPr>
              <a:t>That's my initial report about the solar system. </a:t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025" y="6169738"/>
            <a:ext cx="1278380" cy="12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228425" y="545311"/>
            <a:ext cx="491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5">
            <a:alphaModFix/>
          </a:blip>
          <a:srcRect b="0" l="0" r="27870" t="0"/>
          <a:stretch/>
        </p:blipFill>
        <p:spPr>
          <a:xfrm>
            <a:off x="1682552" y="6244428"/>
            <a:ext cx="2034880" cy="112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5969" y="7042921"/>
            <a:ext cx="1215654" cy="28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0" y="0"/>
            <a:ext cx="5399700" cy="75600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44352" y="248955"/>
            <a:ext cx="4911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Identify the planets and give them nicknames</a:t>
            </a:r>
            <a:endParaRPr i="0" u="none" cap="none" strike="noStrike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969" y="7042921"/>
            <a:ext cx="1215654" cy="28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50" y="991400"/>
            <a:ext cx="4911300" cy="49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1783550" y="5502525"/>
            <a:ext cx="2034900" cy="400200"/>
          </a:xfrm>
          <a:prstGeom prst="rect">
            <a:avLst/>
          </a:prstGeom>
          <a:solidFill>
            <a:srgbClr val="52216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MY SOLAR SYSTEM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966675" y="3851900"/>
            <a:ext cx="12156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Mars: Red wonderland</a:t>
            </a:r>
            <a:endParaRPr sz="800"/>
          </a:p>
        </p:txBody>
      </p:sp>
      <p:sp>
        <p:nvSpPr>
          <p:cNvPr id="150" name="Google Shape;150;p30"/>
          <p:cNvSpPr txBox="1"/>
          <p:nvPr/>
        </p:nvSpPr>
        <p:spPr>
          <a:xfrm>
            <a:off x="2835600" y="1721675"/>
            <a:ext cx="14190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Jupiter: King of planets</a:t>
            </a:r>
            <a:endParaRPr sz="800"/>
          </a:p>
        </p:txBody>
      </p:sp>
      <p:sp>
        <p:nvSpPr>
          <p:cNvPr id="151" name="Google Shape;151;p30"/>
          <p:cNvSpPr txBox="1"/>
          <p:nvPr/>
        </p:nvSpPr>
        <p:spPr>
          <a:xfrm>
            <a:off x="303675" y="2376000"/>
            <a:ext cx="12783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2" name="Google Shape;152;p30"/>
          <p:cNvSpPr txBox="1"/>
          <p:nvPr/>
        </p:nvSpPr>
        <p:spPr>
          <a:xfrm>
            <a:off x="1215338" y="2969463"/>
            <a:ext cx="12783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3" name="Google Shape;153;p30"/>
          <p:cNvSpPr txBox="1"/>
          <p:nvPr/>
        </p:nvSpPr>
        <p:spPr>
          <a:xfrm>
            <a:off x="2597863" y="3100800"/>
            <a:ext cx="12783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4" name="Google Shape;154;p30"/>
          <p:cNvSpPr txBox="1"/>
          <p:nvPr/>
        </p:nvSpPr>
        <p:spPr>
          <a:xfrm>
            <a:off x="2002625" y="5097550"/>
            <a:ext cx="12783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5" name="Google Shape;155;p30"/>
          <p:cNvSpPr txBox="1"/>
          <p:nvPr/>
        </p:nvSpPr>
        <p:spPr>
          <a:xfrm>
            <a:off x="3497175" y="4479925"/>
            <a:ext cx="12783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6" name="Google Shape;156;p30"/>
          <p:cNvSpPr txBox="1"/>
          <p:nvPr/>
        </p:nvSpPr>
        <p:spPr>
          <a:xfrm>
            <a:off x="244200" y="6037386"/>
            <a:ext cx="49113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Think about the planet's unique characteristics, such as its color, size, and shape.</a:t>
            </a:r>
            <a:endParaRPr sz="12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Use your imagination and come up with a witty nickname.</a:t>
            </a:r>
            <a:endParaRPr sz="12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1215338" y="1359263"/>
            <a:ext cx="1278300" cy="2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