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1" r:id="rId5"/>
    <p:sldMasterId id="2147483672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y="10698475" cx="7589525"/>
  <p:notesSz cx="6858000" cy="9144000"/>
  <p:embeddedFontLst>
    <p:embeddedFont>
      <p:font typeface="Assistant"/>
      <p:regular r:id="rId16"/>
      <p:bold r:id="rId17"/>
    </p:embeddedFont>
    <p:embeddedFont>
      <p:font typeface="Helvetica Neue Light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70">
          <p15:clr>
            <a:srgbClr val="A4A3A4"/>
          </p15:clr>
        </p15:guide>
        <p15:guide id="2" pos="23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AC905F0-1FC8-4BA2-BE36-15C07D373B71}">
  <a:tblStyle styleId="{1AC905F0-1FC8-4BA2-BE36-15C07D373B7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70" orient="horz"/>
        <p:guide pos="239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HelveticaNeueLight-italic.fntdata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21" Type="http://schemas.openxmlformats.org/officeDocument/2006/relationships/font" Target="fonts/HelveticaNeueLight-boldItalic.fntdata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font" Target="fonts/Assistant-bold.fntdata"/><Relationship Id="rId16" Type="http://schemas.openxmlformats.org/officeDocument/2006/relationships/font" Target="fonts/Assistant-regular.fntdata"/><Relationship Id="rId5" Type="http://schemas.openxmlformats.org/officeDocument/2006/relationships/slideMaster" Target="slideMasters/slideMaster1.xml"/><Relationship Id="rId19" Type="http://schemas.openxmlformats.org/officeDocument/2006/relationships/font" Target="fonts/HelveticaNeueLight-bold.fntdata"/><Relationship Id="rId6" Type="http://schemas.openxmlformats.org/officeDocument/2006/relationships/slideMaster" Target="slideMasters/slideMaster2.xml"/><Relationship Id="rId18" Type="http://schemas.openxmlformats.org/officeDocument/2006/relationships/font" Target="fonts/HelveticaNeueLight-regular.fntdata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3052" y="685800"/>
            <a:ext cx="2432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c25d1bbf8e_0_110:notes"/>
          <p:cNvSpPr/>
          <p:nvPr>
            <p:ph idx="2" type="sldImg"/>
          </p:nvPr>
        </p:nvSpPr>
        <p:spPr>
          <a:xfrm>
            <a:off x="577296" y="1844168"/>
            <a:ext cx="4709700" cy="497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" name="Google Shape;99;g1c25d1bbf8e_0_110:notes"/>
          <p:cNvSpPr txBox="1"/>
          <p:nvPr>
            <p:ph idx="1" type="body"/>
          </p:nvPr>
        </p:nvSpPr>
        <p:spPr>
          <a:xfrm>
            <a:off x="586432" y="7100047"/>
            <a:ext cx="4691400" cy="58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g1c25d1bbf8e_0_110:notes"/>
          <p:cNvSpPr txBox="1"/>
          <p:nvPr>
            <p:ph idx="12" type="sldNum"/>
          </p:nvPr>
        </p:nvSpPr>
        <p:spPr>
          <a:xfrm>
            <a:off x="3321759" y="14013117"/>
            <a:ext cx="2541300" cy="7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46920fa00e_0_9:notes"/>
          <p:cNvSpPr/>
          <p:nvPr>
            <p:ph idx="2" type="sldImg"/>
          </p:nvPr>
        </p:nvSpPr>
        <p:spPr>
          <a:xfrm>
            <a:off x="577296" y="1844168"/>
            <a:ext cx="4709700" cy="497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8" name="Google Shape;118;g246920fa00e_0_9:notes"/>
          <p:cNvSpPr txBox="1"/>
          <p:nvPr>
            <p:ph idx="1" type="body"/>
          </p:nvPr>
        </p:nvSpPr>
        <p:spPr>
          <a:xfrm>
            <a:off x="586432" y="7100047"/>
            <a:ext cx="4691400" cy="58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g246920fa00e_0_9:notes"/>
          <p:cNvSpPr txBox="1"/>
          <p:nvPr>
            <p:ph idx="12" type="sldNum"/>
          </p:nvPr>
        </p:nvSpPr>
        <p:spPr>
          <a:xfrm>
            <a:off x="3321759" y="14013117"/>
            <a:ext cx="2541300" cy="7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46920fa00e_0_25:notes"/>
          <p:cNvSpPr/>
          <p:nvPr>
            <p:ph idx="2" type="sldImg"/>
          </p:nvPr>
        </p:nvSpPr>
        <p:spPr>
          <a:xfrm>
            <a:off x="577296" y="1844168"/>
            <a:ext cx="4709700" cy="497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7" name="Google Shape;137;g246920fa00e_0_25:notes"/>
          <p:cNvSpPr txBox="1"/>
          <p:nvPr>
            <p:ph idx="1" type="body"/>
          </p:nvPr>
        </p:nvSpPr>
        <p:spPr>
          <a:xfrm>
            <a:off x="586432" y="7100047"/>
            <a:ext cx="4691400" cy="58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g246920fa00e_0_25:notes"/>
          <p:cNvSpPr txBox="1"/>
          <p:nvPr>
            <p:ph idx="12" type="sldNum"/>
          </p:nvPr>
        </p:nvSpPr>
        <p:spPr>
          <a:xfrm>
            <a:off x="3321759" y="14013117"/>
            <a:ext cx="2541300" cy="7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46920fa00e_0_33:notes"/>
          <p:cNvSpPr/>
          <p:nvPr>
            <p:ph idx="2" type="sldImg"/>
          </p:nvPr>
        </p:nvSpPr>
        <p:spPr>
          <a:xfrm>
            <a:off x="577296" y="1844168"/>
            <a:ext cx="4709700" cy="497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6" name="Google Shape;156;g246920fa00e_0_33:notes"/>
          <p:cNvSpPr txBox="1"/>
          <p:nvPr>
            <p:ph idx="1" type="body"/>
          </p:nvPr>
        </p:nvSpPr>
        <p:spPr>
          <a:xfrm>
            <a:off x="586432" y="7100047"/>
            <a:ext cx="4691400" cy="58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g246920fa00e_0_33:notes"/>
          <p:cNvSpPr txBox="1"/>
          <p:nvPr>
            <p:ph idx="12" type="sldNum"/>
          </p:nvPr>
        </p:nvSpPr>
        <p:spPr>
          <a:xfrm>
            <a:off x="3321759" y="14013117"/>
            <a:ext cx="2541300" cy="7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46920fa00e_0_41:notes"/>
          <p:cNvSpPr/>
          <p:nvPr>
            <p:ph idx="2" type="sldImg"/>
          </p:nvPr>
        </p:nvSpPr>
        <p:spPr>
          <a:xfrm>
            <a:off x="577296" y="1844168"/>
            <a:ext cx="4709700" cy="497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5" name="Google Shape;175;g246920fa00e_0_41:notes"/>
          <p:cNvSpPr txBox="1"/>
          <p:nvPr>
            <p:ph idx="1" type="body"/>
          </p:nvPr>
        </p:nvSpPr>
        <p:spPr>
          <a:xfrm>
            <a:off x="586432" y="7100047"/>
            <a:ext cx="4691400" cy="58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g246920fa00e_0_41:notes"/>
          <p:cNvSpPr txBox="1"/>
          <p:nvPr>
            <p:ph idx="12" type="sldNum"/>
          </p:nvPr>
        </p:nvSpPr>
        <p:spPr>
          <a:xfrm>
            <a:off x="3321759" y="14013117"/>
            <a:ext cx="2541300" cy="7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246920fa00e_0_49:notes"/>
          <p:cNvSpPr/>
          <p:nvPr>
            <p:ph idx="2" type="sldImg"/>
          </p:nvPr>
        </p:nvSpPr>
        <p:spPr>
          <a:xfrm>
            <a:off x="577296" y="1844168"/>
            <a:ext cx="4709700" cy="497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4" name="Google Shape;194;g246920fa00e_0_49:notes"/>
          <p:cNvSpPr txBox="1"/>
          <p:nvPr>
            <p:ph idx="1" type="body"/>
          </p:nvPr>
        </p:nvSpPr>
        <p:spPr>
          <a:xfrm>
            <a:off x="586432" y="7100047"/>
            <a:ext cx="4691400" cy="58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g246920fa00e_0_49:notes"/>
          <p:cNvSpPr txBox="1"/>
          <p:nvPr>
            <p:ph idx="12" type="sldNum"/>
          </p:nvPr>
        </p:nvSpPr>
        <p:spPr>
          <a:xfrm>
            <a:off x="3321759" y="14013117"/>
            <a:ext cx="2541300" cy="7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246920fa00e_0_57:notes"/>
          <p:cNvSpPr/>
          <p:nvPr>
            <p:ph idx="2" type="sldImg"/>
          </p:nvPr>
        </p:nvSpPr>
        <p:spPr>
          <a:xfrm>
            <a:off x="577296" y="1844168"/>
            <a:ext cx="4709700" cy="497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3" name="Google Shape;213;g246920fa00e_0_57:notes"/>
          <p:cNvSpPr txBox="1"/>
          <p:nvPr>
            <p:ph idx="1" type="body"/>
          </p:nvPr>
        </p:nvSpPr>
        <p:spPr>
          <a:xfrm>
            <a:off x="586432" y="7100047"/>
            <a:ext cx="4691400" cy="58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g246920fa00e_0_57:notes"/>
          <p:cNvSpPr txBox="1"/>
          <p:nvPr>
            <p:ph idx="12" type="sldNum"/>
          </p:nvPr>
        </p:nvSpPr>
        <p:spPr>
          <a:xfrm>
            <a:off x="3321759" y="14013117"/>
            <a:ext cx="2541300" cy="7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246920fa00e_0_65:notes"/>
          <p:cNvSpPr/>
          <p:nvPr>
            <p:ph idx="2" type="sldImg"/>
          </p:nvPr>
        </p:nvSpPr>
        <p:spPr>
          <a:xfrm>
            <a:off x="577296" y="1844168"/>
            <a:ext cx="4709700" cy="497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2" name="Google Shape;232;g246920fa00e_0_65:notes"/>
          <p:cNvSpPr txBox="1"/>
          <p:nvPr>
            <p:ph idx="1" type="body"/>
          </p:nvPr>
        </p:nvSpPr>
        <p:spPr>
          <a:xfrm>
            <a:off x="586432" y="7100047"/>
            <a:ext cx="4691400" cy="58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g246920fa00e_0_65:notes"/>
          <p:cNvSpPr txBox="1"/>
          <p:nvPr>
            <p:ph idx="12" type="sldNum"/>
          </p:nvPr>
        </p:nvSpPr>
        <p:spPr>
          <a:xfrm>
            <a:off x="3321759" y="14013117"/>
            <a:ext cx="2541300" cy="7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8718" y="1548715"/>
            <a:ext cx="7072200" cy="4269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8711" y="5894977"/>
            <a:ext cx="7072200" cy="164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8711" y="2300739"/>
            <a:ext cx="7072200" cy="4084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8711" y="6556625"/>
            <a:ext cx="7072200" cy="270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258718" y="1548715"/>
            <a:ext cx="7072500" cy="4268700"/>
          </a:xfrm>
          <a:prstGeom prst="rect">
            <a:avLst/>
          </a:prstGeom>
        </p:spPr>
        <p:txBody>
          <a:bodyPr anchorCtr="0" anchor="b" bIns="112625" lIns="112625" spcFirstLastPara="1" rIns="112625" wrap="square" tIns="1126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258711" y="5894977"/>
            <a:ext cx="7072500" cy="16485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258711" y="4473766"/>
            <a:ext cx="7072500" cy="17502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258711" y="925652"/>
            <a:ext cx="7072500" cy="11919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" type="body"/>
          </p:nvPr>
        </p:nvSpPr>
        <p:spPr>
          <a:xfrm>
            <a:off x="258711" y="2397147"/>
            <a:ext cx="7072500" cy="71061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indent="-374650" lvl="0" marL="457200" rtl="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36550" lvl="1" marL="91440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258711" y="925652"/>
            <a:ext cx="7072500" cy="11919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258711" y="2397147"/>
            <a:ext cx="3320100" cy="71061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indent="-336550" lvl="0" marL="4572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010895" y="2397147"/>
            <a:ext cx="3320100" cy="71061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indent="-336550" lvl="0" marL="4572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258711" y="925652"/>
            <a:ext cx="7072500" cy="11919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258711" y="1155647"/>
            <a:ext cx="2330700" cy="1572000"/>
          </a:xfrm>
          <a:prstGeom prst="rect">
            <a:avLst/>
          </a:prstGeom>
        </p:spPr>
        <p:txBody>
          <a:bodyPr anchorCtr="0" anchor="b" bIns="112625" lIns="112625" spcFirstLastPara="1" rIns="112625" wrap="square" tIns="1126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258711" y="2890367"/>
            <a:ext cx="2330700" cy="66132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06908" y="936312"/>
            <a:ext cx="5285400" cy="85095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3794763" y="-260"/>
            <a:ext cx="3794700" cy="10698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2625" lIns="112625" spcFirstLastPara="1" rIns="112625" wrap="square" tIns="1126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20365" y="2565003"/>
            <a:ext cx="3357300" cy="3083100"/>
          </a:xfrm>
          <a:prstGeom prst="rect">
            <a:avLst/>
          </a:prstGeom>
        </p:spPr>
        <p:txBody>
          <a:bodyPr anchorCtr="0" anchor="b" bIns="112625" lIns="112625" spcFirstLastPara="1" rIns="112625" wrap="square" tIns="1126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20365" y="5830393"/>
            <a:ext cx="3357300" cy="25689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099788" y="1506075"/>
            <a:ext cx="3184800" cy="7685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indent="-374650" lvl="0" marL="457200" rtl="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36550" lvl="1" marL="91440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8711" y="4473766"/>
            <a:ext cx="7072200" cy="175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258711" y="8799592"/>
            <a:ext cx="4979100" cy="12579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258711" y="2300739"/>
            <a:ext cx="7072500" cy="4084200"/>
          </a:xfrm>
          <a:prstGeom prst="rect">
            <a:avLst/>
          </a:prstGeom>
        </p:spPr>
        <p:txBody>
          <a:bodyPr anchorCtr="0" anchor="b" bIns="112625" lIns="112625" spcFirstLastPara="1" rIns="112625" wrap="square" tIns="1126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258711" y="6556625"/>
            <a:ext cx="7072500" cy="27057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indent="-374650" lvl="0" marL="457200" rtl="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36550" lvl="1" marL="914400" rtl="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rtl="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rtl="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rtl="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rtl="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rtl="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rtl="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rtl="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FAULT">
  <p:cSld name="DEFAULT">
    <p:bg>
      <p:bgPr>
        <a:solidFill>
          <a:schemeClr val="lt1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5"/>
          <p:cNvSpPr txBox="1"/>
          <p:nvPr>
            <p:ph idx="12" type="sldNum"/>
          </p:nvPr>
        </p:nvSpPr>
        <p:spPr>
          <a:xfrm>
            <a:off x="7102135" y="9879685"/>
            <a:ext cx="455400" cy="8193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lvl="0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1pPr>
            <a:lvl2pPr lvl="1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2pPr>
            <a:lvl3pPr lvl="2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3pPr>
            <a:lvl4pPr lvl="3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4pPr>
            <a:lvl5pPr lvl="4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5pPr>
            <a:lvl6pPr lvl="5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6pPr>
            <a:lvl7pPr lvl="6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7pPr>
            <a:lvl8pPr lvl="7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8pPr>
            <a:lvl9pPr lvl="8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8711" y="925652"/>
            <a:ext cx="7072200" cy="119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8711" y="2397147"/>
            <a:ext cx="7072200" cy="71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8711" y="925652"/>
            <a:ext cx="7072200" cy="119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8711" y="2397147"/>
            <a:ext cx="3319800" cy="71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010895" y="2397147"/>
            <a:ext cx="3319800" cy="71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8711" y="925652"/>
            <a:ext cx="7072200" cy="119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8711" y="1155647"/>
            <a:ext cx="2330700" cy="1572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8711" y="2890367"/>
            <a:ext cx="2330700" cy="6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6908" y="936312"/>
            <a:ext cx="5285400" cy="850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94763" y="-260"/>
            <a:ext cx="3794700" cy="10698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0365" y="2565003"/>
            <a:ext cx="3357600" cy="3083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0365" y="5830393"/>
            <a:ext cx="3357600" cy="256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99788" y="1506075"/>
            <a:ext cx="3184800" cy="768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8711" y="8799592"/>
            <a:ext cx="4979100" cy="1258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8711" y="925652"/>
            <a:ext cx="7072200" cy="119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8711" y="2397147"/>
            <a:ext cx="7072200" cy="710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258711" y="925652"/>
            <a:ext cx="7072500" cy="119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2625" lIns="112625" spcFirstLastPara="1" rIns="112625" wrap="square" tIns="1126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258711" y="2397147"/>
            <a:ext cx="7072500" cy="7106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2625" lIns="112625" spcFirstLastPara="1" rIns="112625" wrap="square" tIns="112625">
            <a:normAutofit/>
          </a:bodyPr>
          <a:lstStyle>
            <a:lvl1pPr indent="-37465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3655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 algn="r">
              <a:buNone/>
              <a:defRPr sz="1100">
                <a:solidFill>
                  <a:schemeClr val="dk2"/>
                </a:solidFill>
              </a:defRPr>
            </a:lvl1pPr>
            <a:lvl2pPr lvl="1" rtl="0" algn="r">
              <a:buNone/>
              <a:defRPr sz="1100">
                <a:solidFill>
                  <a:schemeClr val="dk2"/>
                </a:solidFill>
              </a:defRPr>
            </a:lvl2pPr>
            <a:lvl3pPr lvl="2" rtl="0" algn="r">
              <a:buNone/>
              <a:defRPr sz="1100">
                <a:solidFill>
                  <a:schemeClr val="dk2"/>
                </a:solidFill>
              </a:defRPr>
            </a:lvl3pPr>
            <a:lvl4pPr lvl="3" rtl="0" algn="r">
              <a:buNone/>
              <a:defRPr sz="1100">
                <a:solidFill>
                  <a:schemeClr val="dk2"/>
                </a:solidFill>
              </a:defRPr>
            </a:lvl4pPr>
            <a:lvl5pPr lvl="4" rtl="0" algn="r">
              <a:buNone/>
              <a:defRPr sz="1100">
                <a:solidFill>
                  <a:schemeClr val="dk2"/>
                </a:solidFill>
              </a:defRPr>
            </a:lvl5pPr>
            <a:lvl6pPr lvl="5" rtl="0" algn="r">
              <a:buNone/>
              <a:defRPr sz="1100">
                <a:solidFill>
                  <a:schemeClr val="dk2"/>
                </a:solidFill>
              </a:defRPr>
            </a:lvl6pPr>
            <a:lvl7pPr lvl="6" rtl="0" algn="r">
              <a:buNone/>
              <a:defRPr sz="1100">
                <a:solidFill>
                  <a:schemeClr val="dk2"/>
                </a:solidFill>
              </a:defRPr>
            </a:lvl7pPr>
            <a:lvl8pPr lvl="7" rtl="0" algn="r">
              <a:buNone/>
              <a:defRPr sz="1100">
                <a:solidFill>
                  <a:schemeClr val="dk2"/>
                </a:solidFill>
              </a:defRPr>
            </a:lvl8pPr>
            <a:lvl9pPr lvl="8" rtl="0" algn="r">
              <a:buNone/>
              <a:defRPr sz="11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reencoded.png" id="102" name="Google Shape;102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7589525" cy="1524721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6"/>
          <p:cNvSpPr/>
          <p:nvPr/>
        </p:nvSpPr>
        <p:spPr>
          <a:xfrm>
            <a:off x="5854776" y="648007"/>
            <a:ext cx="2040900" cy="8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7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Making the future of young minds</a:t>
            </a:r>
            <a:endParaRPr b="0" i="0" sz="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26"/>
          <p:cNvSpPr txBox="1"/>
          <p:nvPr/>
        </p:nvSpPr>
        <p:spPr>
          <a:xfrm>
            <a:off x="63" y="1579088"/>
            <a:ext cx="7589400" cy="78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How many hours of screen time do </a:t>
            </a: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your classmates</a:t>
            </a: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 have on a typical weekend day? I</a:t>
            </a: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nterview your classmates and calculate the following.</a:t>
            </a:r>
            <a:endParaRPr sz="18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graphicFrame>
        <p:nvGraphicFramePr>
          <p:cNvPr id="105" name="Google Shape;105;p26"/>
          <p:cNvGraphicFramePr/>
          <p:nvPr/>
        </p:nvGraphicFramePr>
        <p:xfrm>
          <a:off x="170213" y="24137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{1AC905F0-1FC8-4BA2-BE36-15C07D373B71}</a:tableStyleId>
              </a:tblPr>
              <a:tblGrid>
                <a:gridCol w="1868000"/>
                <a:gridCol w="1249675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Name</a:t>
                      </a:r>
                      <a:endParaRPr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No. of Hours</a:t>
                      </a:r>
                      <a:endParaRPr/>
                    </a:p>
                  </a:txBody>
                  <a:tcPr marT="91425" marB="91425" marR="91425" marL="91425" anchor="ctr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06" name="Google Shape;106;p26"/>
          <p:cNvSpPr/>
          <p:nvPr/>
        </p:nvSpPr>
        <p:spPr>
          <a:xfrm>
            <a:off x="3410025" y="2454475"/>
            <a:ext cx="4028400" cy="1199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26"/>
          <p:cNvSpPr/>
          <p:nvPr/>
        </p:nvSpPr>
        <p:spPr>
          <a:xfrm>
            <a:off x="3410025" y="3774750"/>
            <a:ext cx="4028400" cy="1199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26"/>
          <p:cNvSpPr/>
          <p:nvPr/>
        </p:nvSpPr>
        <p:spPr>
          <a:xfrm>
            <a:off x="3410025" y="5095025"/>
            <a:ext cx="4028400" cy="1199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26"/>
          <p:cNvSpPr txBox="1"/>
          <p:nvPr/>
        </p:nvSpPr>
        <p:spPr>
          <a:xfrm>
            <a:off x="38788" y="6658875"/>
            <a:ext cx="7589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The mean is_____________________</a:t>
            </a:r>
            <a:endParaRPr sz="18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110" name="Google Shape;110;p26"/>
          <p:cNvSpPr txBox="1"/>
          <p:nvPr/>
        </p:nvSpPr>
        <p:spPr>
          <a:xfrm>
            <a:off x="38788" y="7335488"/>
            <a:ext cx="7589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The mode is_____________________</a:t>
            </a:r>
            <a:endParaRPr sz="18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111" name="Google Shape;111;p26"/>
          <p:cNvSpPr txBox="1"/>
          <p:nvPr/>
        </p:nvSpPr>
        <p:spPr>
          <a:xfrm>
            <a:off x="38788" y="8012100"/>
            <a:ext cx="7589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The median is_____________________</a:t>
            </a:r>
            <a:endParaRPr sz="18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112" name="Google Shape;112;p26"/>
          <p:cNvSpPr txBox="1"/>
          <p:nvPr/>
        </p:nvSpPr>
        <p:spPr>
          <a:xfrm>
            <a:off x="38788" y="8688700"/>
            <a:ext cx="7589400" cy="17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What this data tells me about my classmates: </a:t>
            </a: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sz="18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113" name="Google Shape;113;p26"/>
          <p:cNvSpPr txBox="1"/>
          <p:nvPr/>
        </p:nvSpPr>
        <p:spPr>
          <a:xfrm>
            <a:off x="3428750" y="2454475"/>
            <a:ext cx="1480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Calculate Mean</a:t>
            </a:r>
            <a:endParaRPr/>
          </a:p>
        </p:txBody>
      </p:sp>
      <p:sp>
        <p:nvSpPr>
          <p:cNvPr id="114" name="Google Shape;114;p26"/>
          <p:cNvSpPr txBox="1"/>
          <p:nvPr/>
        </p:nvSpPr>
        <p:spPr>
          <a:xfrm>
            <a:off x="3428750" y="3774750"/>
            <a:ext cx="1480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Calculate Mode</a:t>
            </a:r>
            <a:endParaRPr/>
          </a:p>
        </p:txBody>
      </p:sp>
      <p:sp>
        <p:nvSpPr>
          <p:cNvPr id="115" name="Google Shape;115;p26"/>
          <p:cNvSpPr txBox="1"/>
          <p:nvPr/>
        </p:nvSpPr>
        <p:spPr>
          <a:xfrm>
            <a:off x="3428750" y="5095025"/>
            <a:ext cx="1648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Calculate Median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reencoded.png" id="121" name="Google Shape;121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7589525" cy="1524721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27"/>
          <p:cNvSpPr/>
          <p:nvPr/>
        </p:nvSpPr>
        <p:spPr>
          <a:xfrm>
            <a:off x="5854776" y="648007"/>
            <a:ext cx="2040900" cy="8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7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Making the future of young minds</a:t>
            </a:r>
            <a:endParaRPr b="0" i="0" sz="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27"/>
          <p:cNvSpPr txBox="1"/>
          <p:nvPr/>
        </p:nvSpPr>
        <p:spPr>
          <a:xfrm>
            <a:off x="63" y="1524725"/>
            <a:ext cx="7589400" cy="78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How many books have your classmates read in the past month? </a:t>
            </a: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I</a:t>
            </a: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nterview your classmates and calculate the following.</a:t>
            </a:r>
            <a:endParaRPr sz="18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graphicFrame>
        <p:nvGraphicFramePr>
          <p:cNvPr id="124" name="Google Shape;124;p27"/>
          <p:cNvGraphicFramePr/>
          <p:nvPr/>
        </p:nvGraphicFramePr>
        <p:xfrm>
          <a:off x="170213" y="24137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{1AC905F0-1FC8-4BA2-BE36-15C07D373B71}</a:tableStyleId>
              </a:tblPr>
              <a:tblGrid>
                <a:gridCol w="1868000"/>
                <a:gridCol w="1249675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Name</a:t>
                      </a:r>
                      <a:endParaRPr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No. of Books</a:t>
                      </a:r>
                      <a:endParaRPr/>
                    </a:p>
                  </a:txBody>
                  <a:tcPr marT="91425" marB="91425" marR="91425" marL="91425" anchor="ctr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25" name="Google Shape;125;p27"/>
          <p:cNvSpPr txBox="1"/>
          <p:nvPr/>
        </p:nvSpPr>
        <p:spPr>
          <a:xfrm>
            <a:off x="38788" y="6658875"/>
            <a:ext cx="7589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The mean is___________________</a:t>
            </a:r>
            <a:endParaRPr sz="18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126" name="Google Shape;126;p27"/>
          <p:cNvSpPr txBox="1"/>
          <p:nvPr/>
        </p:nvSpPr>
        <p:spPr>
          <a:xfrm>
            <a:off x="38788" y="7335488"/>
            <a:ext cx="7589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The mode </a:t>
            </a: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is___________________</a:t>
            </a:r>
            <a:endParaRPr sz="18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127" name="Google Shape;127;p27"/>
          <p:cNvSpPr txBox="1"/>
          <p:nvPr/>
        </p:nvSpPr>
        <p:spPr>
          <a:xfrm>
            <a:off x="38788" y="8012100"/>
            <a:ext cx="7589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The median </a:t>
            </a: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is_________________</a:t>
            </a:r>
            <a:endParaRPr sz="18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128" name="Google Shape;128;p27"/>
          <p:cNvSpPr txBox="1"/>
          <p:nvPr/>
        </p:nvSpPr>
        <p:spPr>
          <a:xfrm>
            <a:off x="38788" y="8688700"/>
            <a:ext cx="7589400" cy="17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What this data tells me about my classmates: </a:t>
            </a: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sz="18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129" name="Google Shape;129;p27"/>
          <p:cNvSpPr/>
          <p:nvPr/>
        </p:nvSpPr>
        <p:spPr>
          <a:xfrm>
            <a:off x="3410025" y="2454475"/>
            <a:ext cx="4028400" cy="1199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27"/>
          <p:cNvSpPr/>
          <p:nvPr/>
        </p:nvSpPr>
        <p:spPr>
          <a:xfrm>
            <a:off x="3410025" y="3774750"/>
            <a:ext cx="4028400" cy="1199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27"/>
          <p:cNvSpPr/>
          <p:nvPr/>
        </p:nvSpPr>
        <p:spPr>
          <a:xfrm>
            <a:off x="3410025" y="5095025"/>
            <a:ext cx="4028400" cy="1199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27"/>
          <p:cNvSpPr txBox="1"/>
          <p:nvPr/>
        </p:nvSpPr>
        <p:spPr>
          <a:xfrm>
            <a:off x="3428750" y="2454475"/>
            <a:ext cx="1480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Calculate Mean</a:t>
            </a:r>
            <a:endParaRPr/>
          </a:p>
        </p:txBody>
      </p:sp>
      <p:sp>
        <p:nvSpPr>
          <p:cNvPr id="133" name="Google Shape;133;p27"/>
          <p:cNvSpPr txBox="1"/>
          <p:nvPr/>
        </p:nvSpPr>
        <p:spPr>
          <a:xfrm>
            <a:off x="3428750" y="3774750"/>
            <a:ext cx="1480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Calculate Mode</a:t>
            </a:r>
            <a:endParaRPr/>
          </a:p>
        </p:txBody>
      </p:sp>
      <p:sp>
        <p:nvSpPr>
          <p:cNvPr id="134" name="Google Shape;134;p27"/>
          <p:cNvSpPr txBox="1"/>
          <p:nvPr/>
        </p:nvSpPr>
        <p:spPr>
          <a:xfrm>
            <a:off x="3428750" y="5095025"/>
            <a:ext cx="1648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Calculate Median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reencoded.png" id="140" name="Google Shape;140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7589525" cy="1524721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28"/>
          <p:cNvSpPr/>
          <p:nvPr/>
        </p:nvSpPr>
        <p:spPr>
          <a:xfrm>
            <a:off x="5854776" y="648007"/>
            <a:ext cx="2040900" cy="8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7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Making the future of young minds</a:t>
            </a:r>
            <a:endParaRPr b="0" i="0" sz="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28"/>
          <p:cNvSpPr txBox="1"/>
          <p:nvPr/>
        </p:nvSpPr>
        <p:spPr>
          <a:xfrm>
            <a:off x="63" y="1524725"/>
            <a:ext cx="7589400" cy="78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How many cups of water do your classmates drink in a day? </a:t>
            </a: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I</a:t>
            </a: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nterview your classmates and calculate the following.</a:t>
            </a:r>
            <a:endParaRPr sz="18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graphicFrame>
        <p:nvGraphicFramePr>
          <p:cNvPr id="143" name="Google Shape;143;p28"/>
          <p:cNvGraphicFramePr/>
          <p:nvPr/>
        </p:nvGraphicFramePr>
        <p:xfrm>
          <a:off x="170213" y="24137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{1AC905F0-1FC8-4BA2-BE36-15C07D373B71}</a:tableStyleId>
              </a:tblPr>
              <a:tblGrid>
                <a:gridCol w="1868000"/>
                <a:gridCol w="1249675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Name</a:t>
                      </a:r>
                      <a:endParaRPr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No. of Cups of Water</a:t>
                      </a:r>
                      <a:endParaRPr/>
                    </a:p>
                  </a:txBody>
                  <a:tcPr marT="91425" marB="91425" marR="91425" marL="91425" anchor="ctr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44" name="Google Shape;144;p28"/>
          <p:cNvSpPr txBox="1"/>
          <p:nvPr/>
        </p:nvSpPr>
        <p:spPr>
          <a:xfrm>
            <a:off x="38788" y="6658875"/>
            <a:ext cx="7589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The mean is___________________</a:t>
            </a:r>
            <a:endParaRPr sz="18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145" name="Google Shape;145;p28"/>
          <p:cNvSpPr txBox="1"/>
          <p:nvPr/>
        </p:nvSpPr>
        <p:spPr>
          <a:xfrm>
            <a:off x="38788" y="7335488"/>
            <a:ext cx="7589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The mode </a:t>
            </a: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is___________________</a:t>
            </a:r>
            <a:endParaRPr sz="18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146" name="Google Shape;146;p28"/>
          <p:cNvSpPr txBox="1"/>
          <p:nvPr/>
        </p:nvSpPr>
        <p:spPr>
          <a:xfrm>
            <a:off x="38788" y="8012100"/>
            <a:ext cx="7589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The median</a:t>
            </a: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 is__________________</a:t>
            </a:r>
            <a:endParaRPr sz="18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147" name="Google Shape;147;p28"/>
          <p:cNvSpPr txBox="1"/>
          <p:nvPr/>
        </p:nvSpPr>
        <p:spPr>
          <a:xfrm>
            <a:off x="38788" y="8688700"/>
            <a:ext cx="7589400" cy="17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What this data tells me about my classmates: </a:t>
            </a: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sz="18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148" name="Google Shape;148;p28"/>
          <p:cNvSpPr/>
          <p:nvPr/>
        </p:nvSpPr>
        <p:spPr>
          <a:xfrm>
            <a:off x="3410025" y="2454475"/>
            <a:ext cx="4028400" cy="1199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28"/>
          <p:cNvSpPr/>
          <p:nvPr/>
        </p:nvSpPr>
        <p:spPr>
          <a:xfrm>
            <a:off x="3410025" y="3774750"/>
            <a:ext cx="4028400" cy="1199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28"/>
          <p:cNvSpPr/>
          <p:nvPr/>
        </p:nvSpPr>
        <p:spPr>
          <a:xfrm>
            <a:off x="3410025" y="5095025"/>
            <a:ext cx="4028400" cy="1199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28"/>
          <p:cNvSpPr txBox="1"/>
          <p:nvPr/>
        </p:nvSpPr>
        <p:spPr>
          <a:xfrm>
            <a:off x="3428750" y="2454475"/>
            <a:ext cx="1480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Calculate Mean</a:t>
            </a:r>
            <a:endParaRPr/>
          </a:p>
        </p:txBody>
      </p:sp>
      <p:sp>
        <p:nvSpPr>
          <p:cNvPr id="152" name="Google Shape;152;p28"/>
          <p:cNvSpPr txBox="1"/>
          <p:nvPr/>
        </p:nvSpPr>
        <p:spPr>
          <a:xfrm>
            <a:off x="3428750" y="3774750"/>
            <a:ext cx="1480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Calculate Mode</a:t>
            </a:r>
            <a:endParaRPr/>
          </a:p>
        </p:txBody>
      </p:sp>
      <p:sp>
        <p:nvSpPr>
          <p:cNvPr id="153" name="Google Shape;153;p28"/>
          <p:cNvSpPr txBox="1"/>
          <p:nvPr/>
        </p:nvSpPr>
        <p:spPr>
          <a:xfrm>
            <a:off x="3428750" y="5095025"/>
            <a:ext cx="1648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Calculate Median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reencoded.png" id="159" name="Google Shape;159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7589525" cy="1524721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29"/>
          <p:cNvSpPr/>
          <p:nvPr/>
        </p:nvSpPr>
        <p:spPr>
          <a:xfrm>
            <a:off x="5854776" y="648007"/>
            <a:ext cx="2040900" cy="8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7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Making the future of young minds</a:t>
            </a:r>
            <a:endParaRPr b="0" i="0" sz="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29"/>
          <p:cNvSpPr txBox="1"/>
          <p:nvPr/>
        </p:nvSpPr>
        <p:spPr>
          <a:xfrm>
            <a:off x="75" y="1524725"/>
            <a:ext cx="7589400" cy="78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How many hours of physical activity do your classmates engage in per week? </a:t>
            </a: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I</a:t>
            </a: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nterview your classmates and calculate the following.</a:t>
            </a:r>
            <a:endParaRPr sz="18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graphicFrame>
        <p:nvGraphicFramePr>
          <p:cNvPr id="162" name="Google Shape;162;p29"/>
          <p:cNvGraphicFramePr/>
          <p:nvPr/>
        </p:nvGraphicFramePr>
        <p:xfrm>
          <a:off x="170213" y="24137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{1AC905F0-1FC8-4BA2-BE36-15C07D373B71}</a:tableStyleId>
              </a:tblPr>
              <a:tblGrid>
                <a:gridCol w="1868000"/>
                <a:gridCol w="1249675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Name</a:t>
                      </a:r>
                      <a:endParaRPr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No. of Hours</a:t>
                      </a:r>
                      <a:endParaRPr/>
                    </a:p>
                  </a:txBody>
                  <a:tcPr marT="91425" marB="91425" marR="91425" marL="91425" anchor="ctr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63" name="Google Shape;163;p29"/>
          <p:cNvSpPr txBox="1"/>
          <p:nvPr/>
        </p:nvSpPr>
        <p:spPr>
          <a:xfrm>
            <a:off x="38788" y="6658875"/>
            <a:ext cx="7589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The mean is_____________________</a:t>
            </a:r>
            <a:endParaRPr sz="18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164" name="Google Shape;164;p29"/>
          <p:cNvSpPr txBox="1"/>
          <p:nvPr/>
        </p:nvSpPr>
        <p:spPr>
          <a:xfrm>
            <a:off x="38788" y="7335488"/>
            <a:ext cx="7589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The mode is_____________________</a:t>
            </a:r>
            <a:endParaRPr sz="18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165" name="Google Shape;165;p29"/>
          <p:cNvSpPr txBox="1"/>
          <p:nvPr/>
        </p:nvSpPr>
        <p:spPr>
          <a:xfrm>
            <a:off x="38788" y="8012100"/>
            <a:ext cx="7589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The median is____________________</a:t>
            </a:r>
            <a:endParaRPr sz="18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166" name="Google Shape;166;p29"/>
          <p:cNvSpPr txBox="1"/>
          <p:nvPr/>
        </p:nvSpPr>
        <p:spPr>
          <a:xfrm>
            <a:off x="38788" y="8688700"/>
            <a:ext cx="7589400" cy="17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What this data tells me about my classmates: </a:t>
            </a: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sz="18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167" name="Google Shape;167;p29"/>
          <p:cNvSpPr/>
          <p:nvPr/>
        </p:nvSpPr>
        <p:spPr>
          <a:xfrm>
            <a:off x="3410025" y="2454475"/>
            <a:ext cx="4028400" cy="1199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29"/>
          <p:cNvSpPr/>
          <p:nvPr/>
        </p:nvSpPr>
        <p:spPr>
          <a:xfrm>
            <a:off x="3410025" y="3774750"/>
            <a:ext cx="4028400" cy="1199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29"/>
          <p:cNvSpPr/>
          <p:nvPr/>
        </p:nvSpPr>
        <p:spPr>
          <a:xfrm>
            <a:off x="3410025" y="5095025"/>
            <a:ext cx="4028400" cy="1199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29"/>
          <p:cNvSpPr txBox="1"/>
          <p:nvPr/>
        </p:nvSpPr>
        <p:spPr>
          <a:xfrm>
            <a:off x="3428750" y="2454475"/>
            <a:ext cx="1480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Calculate Mean</a:t>
            </a:r>
            <a:endParaRPr/>
          </a:p>
        </p:txBody>
      </p:sp>
      <p:sp>
        <p:nvSpPr>
          <p:cNvPr id="171" name="Google Shape;171;p29"/>
          <p:cNvSpPr txBox="1"/>
          <p:nvPr/>
        </p:nvSpPr>
        <p:spPr>
          <a:xfrm>
            <a:off x="3428750" y="3774750"/>
            <a:ext cx="1480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Calculate Mode</a:t>
            </a:r>
            <a:endParaRPr/>
          </a:p>
        </p:txBody>
      </p:sp>
      <p:sp>
        <p:nvSpPr>
          <p:cNvPr id="172" name="Google Shape;172;p29"/>
          <p:cNvSpPr txBox="1"/>
          <p:nvPr/>
        </p:nvSpPr>
        <p:spPr>
          <a:xfrm>
            <a:off x="3428750" y="5095025"/>
            <a:ext cx="1648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Calculate Median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reencoded.png" id="178" name="Google Shape;178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7589525" cy="1524721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p30"/>
          <p:cNvSpPr/>
          <p:nvPr/>
        </p:nvSpPr>
        <p:spPr>
          <a:xfrm>
            <a:off x="5854776" y="648007"/>
            <a:ext cx="2040900" cy="8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7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Making the future of young minds</a:t>
            </a:r>
            <a:endParaRPr b="0" i="0" sz="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30"/>
          <p:cNvSpPr txBox="1"/>
          <p:nvPr/>
        </p:nvSpPr>
        <p:spPr>
          <a:xfrm>
            <a:off x="50" y="1524725"/>
            <a:ext cx="7589400" cy="129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How many pets do your classmates have at home? </a:t>
            </a: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I</a:t>
            </a: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nterview your classmates and calculate the following.</a:t>
            </a:r>
            <a:endParaRPr sz="18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graphicFrame>
        <p:nvGraphicFramePr>
          <p:cNvPr id="181" name="Google Shape;181;p30"/>
          <p:cNvGraphicFramePr/>
          <p:nvPr/>
        </p:nvGraphicFramePr>
        <p:xfrm>
          <a:off x="170213" y="24137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{1AC905F0-1FC8-4BA2-BE36-15C07D373B71}</a:tableStyleId>
              </a:tblPr>
              <a:tblGrid>
                <a:gridCol w="1868000"/>
                <a:gridCol w="1249675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Name</a:t>
                      </a:r>
                      <a:endParaRPr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No. of Pets</a:t>
                      </a:r>
                      <a:endParaRPr/>
                    </a:p>
                  </a:txBody>
                  <a:tcPr marT="91425" marB="91425" marR="91425" marL="91425" anchor="ctr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82" name="Google Shape;182;p30"/>
          <p:cNvSpPr txBox="1"/>
          <p:nvPr/>
        </p:nvSpPr>
        <p:spPr>
          <a:xfrm>
            <a:off x="38788" y="6658875"/>
            <a:ext cx="7589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The mean is_____________________</a:t>
            </a:r>
            <a:endParaRPr sz="18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183" name="Google Shape;183;p30"/>
          <p:cNvSpPr txBox="1"/>
          <p:nvPr/>
        </p:nvSpPr>
        <p:spPr>
          <a:xfrm>
            <a:off x="38788" y="7335488"/>
            <a:ext cx="7589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The mode is_____________________</a:t>
            </a:r>
            <a:endParaRPr sz="18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184" name="Google Shape;184;p30"/>
          <p:cNvSpPr txBox="1"/>
          <p:nvPr/>
        </p:nvSpPr>
        <p:spPr>
          <a:xfrm>
            <a:off x="38788" y="8012100"/>
            <a:ext cx="7589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The median is_____________________</a:t>
            </a:r>
            <a:endParaRPr sz="18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185" name="Google Shape;185;p30"/>
          <p:cNvSpPr txBox="1"/>
          <p:nvPr/>
        </p:nvSpPr>
        <p:spPr>
          <a:xfrm>
            <a:off x="38788" y="8688700"/>
            <a:ext cx="7589400" cy="17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What this data tells me about my classmates: </a:t>
            </a: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sz="18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186" name="Google Shape;186;p30"/>
          <p:cNvSpPr/>
          <p:nvPr/>
        </p:nvSpPr>
        <p:spPr>
          <a:xfrm>
            <a:off x="3410025" y="2454475"/>
            <a:ext cx="4028400" cy="1199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30"/>
          <p:cNvSpPr/>
          <p:nvPr/>
        </p:nvSpPr>
        <p:spPr>
          <a:xfrm>
            <a:off x="3410025" y="3774750"/>
            <a:ext cx="4028400" cy="1199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30"/>
          <p:cNvSpPr/>
          <p:nvPr/>
        </p:nvSpPr>
        <p:spPr>
          <a:xfrm>
            <a:off x="3410025" y="5095025"/>
            <a:ext cx="4028400" cy="1199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30"/>
          <p:cNvSpPr txBox="1"/>
          <p:nvPr/>
        </p:nvSpPr>
        <p:spPr>
          <a:xfrm>
            <a:off x="3428750" y="2454475"/>
            <a:ext cx="1480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Calculate Mean</a:t>
            </a:r>
            <a:endParaRPr/>
          </a:p>
        </p:txBody>
      </p:sp>
      <p:sp>
        <p:nvSpPr>
          <p:cNvPr id="190" name="Google Shape;190;p30"/>
          <p:cNvSpPr txBox="1"/>
          <p:nvPr/>
        </p:nvSpPr>
        <p:spPr>
          <a:xfrm>
            <a:off x="3428750" y="3774750"/>
            <a:ext cx="1480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Calculate Mode</a:t>
            </a:r>
            <a:endParaRPr/>
          </a:p>
        </p:txBody>
      </p:sp>
      <p:sp>
        <p:nvSpPr>
          <p:cNvPr id="191" name="Google Shape;191;p30"/>
          <p:cNvSpPr txBox="1"/>
          <p:nvPr/>
        </p:nvSpPr>
        <p:spPr>
          <a:xfrm>
            <a:off x="3428750" y="5095025"/>
            <a:ext cx="1648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Calculate Median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reencoded.png" id="197" name="Google Shape;197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7589525" cy="1524721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Google Shape;198;p31"/>
          <p:cNvSpPr/>
          <p:nvPr/>
        </p:nvSpPr>
        <p:spPr>
          <a:xfrm>
            <a:off x="5854776" y="648007"/>
            <a:ext cx="2040900" cy="8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7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Making the future of young minds</a:t>
            </a:r>
            <a:endParaRPr b="0" i="0" sz="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31"/>
          <p:cNvSpPr txBox="1"/>
          <p:nvPr/>
        </p:nvSpPr>
        <p:spPr>
          <a:xfrm>
            <a:off x="75" y="1524725"/>
            <a:ext cx="7589400" cy="129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How many hours do your classmates spend on homework each day? </a:t>
            </a: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I</a:t>
            </a: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nterview your classmates and calculate the following.</a:t>
            </a:r>
            <a:endParaRPr sz="18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graphicFrame>
        <p:nvGraphicFramePr>
          <p:cNvPr id="200" name="Google Shape;200;p31"/>
          <p:cNvGraphicFramePr/>
          <p:nvPr/>
        </p:nvGraphicFramePr>
        <p:xfrm>
          <a:off x="170213" y="24137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{1AC905F0-1FC8-4BA2-BE36-15C07D373B71}</a:tableStyleId>
              </a:tblPr>
              <a:tblGrid>
                <a:gridCol w="1868000"/>
                <a:gridCol w="1249675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Name</a:t>
                      </a:r>
                      <a:endParaRPr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No. of Hours</a:t>
                      </a:r>
                      <a:endParaRPr/>
                    </a:p>
                  </a:txBody>
                  <a:tcPr marT="91425" marB="91425" marR="91425" marL="91425" anchor="ctr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201" name="Google Shape;201;p31"/>
          <p:cNvSpPr txBox="1"/>
          <p:nvPr/>
        </p:nvSpPr>
        <p:spPr>
          <a:xfrm>
            <a:off x="38788" y="6658875"/>
            <a:ext cx="7589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The mean is_____________________</a:t>
            </a:r>
            <a:endParaRPr sz="18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202" name="Google Shape;202;p31"/>
          <p:cNvSpPr txBox="1"/>
          <p:nvPr/>
        </p:nvSpPr>
        <p:spPr>
          <a:xfrm>
            <a:off x="38788" y="7335488"/>
            <a:ext cx="7589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The mode is_____________________</a:t>
            </a:r>
            <a:endParaRPr sz="18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203" name="Google Shape;203;p31"/>
          <p:cNvSpPr txBox="1"/>
          <p:nvPr/>
        </p:nvSpPr>
        <p:spPr>
          <a:xfrm>
            <a:off x="38788" y="8012100"/>
            <a:ext cx="7589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The median is_____________________</a:t>
            </a:r>
            <a:endParaRPr sz="18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204" name="Google Shape;204;p31"/>
          <p:cNvSpPr txBox="1"/>
          <p:nvPr/>
        </p:nvSpPr>
        <p:spPr>
          <a:xfrm>
            <a:off x="38788" y="8688700"/>
            <a:ext cx="7589400" cy="17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What this data tells me about my classmates: </a:t>
            </a: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sz="18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205" name="Google Shape;205;p31"/>
          <p:cNvSpPr/>
          <p:nvPr/>
        </p:nvSpPr>
        <p:spPr>
          <a:xfrm>
            <a:off x="3410025" y="2454475"/>
            <a:ext cx="4028400" cy="1199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31"/>
          <p:cNvSpPr/>
          <p:nvPr/>
        </p:nvSpPr>
        <p:spPr>
          <a:xfrm>
            <a:off x="3410025" y="3774750"/>
            <a:ext cx="4028400" cy="1199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31"/>
          <p:cNvSpPr/>
          <p:nvPr/>
        </p:nvSpPr>
        <p:spPr>
          <a:xfrm>
            <a:off x="3410025" y="5095025"/>
            <a:ext cx="4028400" cy="1199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31"/>
          <p:cNvSpPr txBox="1"/>
          <p:nvPr/>
        </p:nvSpPr>
        <p:spPr>
          <a:xfrm>
            <a:off x="3428750" y="2454475"/>
            <a:ext cx="1480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Calculate Mean</a:t>
            </a:r>
            <a:endParaRPr/>
          </a:p>
        </p:txBody>
      </p:sp>
      <p:sp>
        <p:nvSpPr>
          <p:cNvPr id="209" name="Google Shape;209;p31"/>
          <p:cNvSpPr txBox="1"/>
          <p:nvPr/>
        </p:nvSpPr>
        <p:spPr>
          <a:xfrm>
            <a:off x="3428750" y="3774750"/>
            <a:ext cx="1480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Calculate Mode</a:t>
            </a:r>
            <a:endParaRPr/>
          </a:p>
        </p:txBody>
      </p:sp>
      <p:sp>
        <p:nvSpPr>
          <p:cNvPr id="210" name="Google Shape;210;p31"/>
          <p:cNvSpPr txBox="1"/>
          <p:nvPr/>
        </p:nvSpPr>
        <p:spPr>
          <a:xfrm>
            <a:off x="3428750" y="5095025"/>
            <a:ext cx="1648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Calculate Median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reencoded.png" id="216" name="Google Shape;216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7589525" cy="1524721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Google Shape;217;p32"/>
          <p:cNvSpPr/>
          <p:nvPr/>
        </p:nvSpPr>
        <p:spPr>
          <a:xfrm>
            <a:off x="5854776" y="648007"/>
            <a:ext cx="2040900" cy="8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7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Making the future of young minds</a:t>
            </a:r>
            <a:endParaRPr b="0" i="0" sz="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32"/>
          <p:cNvSpPr txBox="1"/>
          <p:nvPr/>
        </p:nvSpPr>
        <p:spPr>
          <a:xfrm>
            <a:off x="75" y="1524725"/>
            <a:ext cx="7589400" cy="129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How many times do your classmates eat breakfast in a week?</a:t>
            </a: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I</a:t>
            </a: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nterview your classmates and calculate the following.</a:t>
            </a:r>
            <a:endParaRPr sz="18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graphicFrame>
        <p:nvGraphicFramePr>
          <p:cNvPr id="219" name="Google Shape;219;p32"/>
          <p:cNvGraphicFramePr/>
          <p:nvPr/>
        </p:nvGraphicFramePr>
        <p:xfrm>
          <a:off x="170213" y="24137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{1AC905F0-1FC8-4BA2-BE36-15C07D373B71}</a:tableStyleId>
              </a:tblPr>
              <a:tblGrid>
                <a:gridCol w="1868000"/>
                <a:gridCol w="1249675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Name</a:t>
                      </a:r>
                      <a:endParaRPr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No. of Times</a:t>
                      </a:r>
                      <a:endParaRPr/>
                    </a:p>
                  </a:txBody>
                  <a:tcPr marT="91425" marB="91425" marR="91425" marL="91425" anchor="ctr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220" name="Google Shape;220;p32"/>
          <p:cNvSpPr txBox="1"/>
          <p:nvPr/>
        </p:nvSpPr>
        <p:spPr>
          <a:xfrm>
            <a:off x="38788" y="6658875"/>
            <a:ext cx="7589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The mean is _______</a:t>
            </a:r>
            <a:endParaRPr sz="18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221" name="Google Shape;221;p32"/>
          <p:cNvSpPr txBox="1"/>
          <p:nvPr/>
        </p:nvSpPr>
        <p:spPr>
          <a:xfrm>
            <a:off x="38788" y="7335488"/>
            <a:ext cx="7589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The mode is</a:t>
            </a: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_______</a:t>
            </a:r>
            <a:endParaRPr sz="18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222" name="Google Shape;222;p32"/>
          <p:cNvSpPr txBox="1"/>
          <p:nvPr/>
        </p:nvSpPr>
        <p:spPr>
          <a:xfrm>
            <a:off x="38788" y="8012100"/>
            <a:ext cx="7589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The median </a:t>
            </a: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is _____</a:t>
            </a:r>
            <a:endParaRPr sz="18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223" name="Google Shape;223;p32"/>
          <p:cNvSpPr txBox="1"/>
          <p:nvPr/>
        </p:nvSpPr>
        <p:spPr>
          <a:xfrm>
            <a:off x="38788" y="8688700"/>
            <a:ext cx="7589400" cy="17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What this data tells me about my classmates: </a:t>
            </a: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sz="18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224" name="Google Shape;224;p32"/>
          <p:cNvSpPr/>
          <p:nvPr/>
        </p:nvSpPr>
        <p:spPr>
          <a:xfrm>
            <a:off x="3410025" y="2454475"/>
            <a:ext cx="4028400" cy="1199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32"/>
          <p:cNvSpPr/>
          <p:nvPr/>
        </p:nvSpPr>
        <p:spPr>
          <a:xfrm>
            <a:off x="3410025" y="3774750"/>
            <a:ext cx="4028400" cy="1199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32"/>
          <p:cNvSpPr/>
          <p:nvPr/>
        </p:nvSpPr>
        <p:spPr>
          <a:xfrm>
            <a:off x="3410025" y="5095025"/>
            <a:ext cx="4028400" cy="1199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32"/>
          <p:cNvSpPr txBox="1"/>
          <p:nvPr/>
        </p:nvSpPr>
        <p:spPr>
          <a:xfrm>
            <a:off x="3428750" y="2454475"/>
            <a:ext cx="1480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Calculate Mean</a:t>
            </a:r>
            <a:endParaRPr/>
          </a:p>
        </p:txBody>
      </p:sp>
      <p:sp>
        <p:nvSpPr>
          <p:cNvPr id="228" name="Google Shape;228;p32"/>
          <p:cNvSpPr txBox="1"/>
          <p:nvPr/>
        </p:nvSpPr>
        <p:spPr>
          <a:xfrm>
            <a:off x="3428750" y="3774750"/>
            <a:ext cx="1480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Calculate Mode</a:t>
            </a:r>
            <a:endParaRPr/>
          </a:p>
        </p:txBody>
      </p:sp>
      <p:sp>
        <p:nvSpPr>
          <p:cNvPr id="229" name="Google Shape;229;p32"/>
          <p:cNvSpPr txBox="1"/>
          <p:nvPr/>
        </p:nvSpPr>
        <p:spPr>
          <a:xfrm>
            <a:off x="3428750" y="5095025"/>
            <a:ext cx="1648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Calculate Median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reencoded.png" id="235" name="Google Shape;235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7589525" cy="1524721"/>
          </a:xfrm>
          <a:prstGeom prst="rect">
            <a:avLst/>
          </a:prstGeom>
          <a:noFill/>
          <a:ln>
            <a:noFill/>
          </a:ln>
        </p:spPr>
      </p:pic>
      <p:sp>
        <p:nvSpPr>
          <p:cNvPr id="236" name="Google Shape;236;p33"/>
          <p:cNvSpPr/>
          <p:nvPr/>
        </p:nvSpPr>
        <p:spPr>
          <a:xfrm>
            <a:off x="5854776" y="648007"/>
            <a:ext cx="2040900" cy="8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7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Making the future of young minds</a:t>
            </a:r>
            <a:endParaRPr b="0" i="0" sz="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33"/>
          <p:cNvSpPr txBox="1"/>
          <p:nvPr/>
        </p:nvSpPr>
        <p:spPr>
          <a:xfrm>
            <a:off x="63" y="1524725"/>
            <a:ext cx="7589400" cy="129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How many hours do your classmates spend on a hobby or personal interest outside of school? </a:t>
            </a: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I</a:t>
            </a: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nterview your classmates and calculate the following.</a:t>
            </a:r>
            <a:endParaRPr sz="18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graphicFrame>
        <p:nvGraphicFramePr>
          <p:cNvPr id="238" name="Google Shape;238;p33"/>
          <p:cNvGraphicFramePr/>
          <p:nvPr/>
        </p:nvGraphicFramePr>
        <p:xfrm>
          <a:off x="170213" y="24137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{1AC905F0-1FC8-4BA2-BE36-15C07D373B71}</a:tableStyleId>
              </a:tblPr>
              <a:tblGrid>
                <a:gridCol w="1868000"/>
                <a:gridCol w="1249675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Name</a:t>
                      </a:r>
                      <a:endParaRPr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No. of Hours</a:t>
                      </a:r>
                      <a:endParaRPr/>
                    </a:p>
                  </a:txBody>
                  <a:tcPr marT="91425" marB="91425" marR="91425" marL="91425" anchor="ctr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239" name="Google Shape;239;p33"/>
          <p:cNvSpPr txBox="1"/>
          <p:nvPr/>
        </p:nvSpPr>
        <p:spPr>
          <a:xfrm>
            <a:off x="38788" y="6658875"/>
            <a:ext cx="7589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The mean is_____________________</a:t>
            </a:r>
            <a:endParaRPr sz="18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240" name="Google Shape;240;p33"/>
          <p:cNvSpPr txBox="1"/>
          <p:nvPr/>
        </p:nvSpPr>
        <p:spPr>
          <a:xfrm>
            <a:off x="38788" y="7335488"/>
            <a:ext cx="7589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The mode is_____________________</a:t>
            </a:r>
            <a:endParaRPr sz="18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241" name="Google Shape;241;p33"/>
          <p:cNvSpPr txBox="1"/>
          <p:nvPr/>
        </p:nvSpPr>
        <p:spPr>
          <a:xfrm>
            <a:off x="38788" y="8012100"/>
            <a:ext cx="7589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The median is_____________________</a:t>
            </a:r>
            <a:endParaRPr sz="18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242" name="Google Shape;242;p33"/>
          <p:cNvSpPr txBox="1"/>
          <p:nvPr/>
        </p:nvSpPr>
        <p:spPr>
          <a:xfrm>
            <a:off x="38788" y="8688700"/>
            <a:ext cx="7589400" cy="17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What this data tells me about my classmates: </a:t>
            </a:r>
            <a:r>
              <a:rPr lang="en" sz="180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sz="180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243" name="Google Shape;243;p33"/>
          <p:cNvSpPr/>
          <p:nvPr/>
        </p:nvSpPr>
        <p:spPr>
          <a:xfrm>
            <a:off x="3410025" y="2454475"/>
            <a:ext cx="4028400" cy="1199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33"/>
          <p:cNvSpPr/>
          <p:nvPr/>
        </p:nvSpPr>
        <p:spPr>
          <a:xfrm>
            <a:off x="3410025" y="3774750"/>
            <a:ext cx="4028400" cy="1199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33"/>
          <p:cNvSpPr/>
          <p:nvPr/>
        </p:nvSpPr>
        <p:spPr>
          <a:xfrm>
            <a:off x="3410025" y="5095025"/>
            <a:ext cx="4028400" cy="1199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33"/>
          <p:cNvSpPr txBox="1"/>
          <p:nvPr/>
        </p:nvSpPr>
        <p:spPr>
          <a:xfrm>
            <a:off x="3428750" y="2454475"/>
            <a:ext cx="1480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Calculate Mean</a:t>
            </a:r>
            <a:endParaRPr/>
          </a:p>
        </p:txBody>
      </p:sp>
      <p:sp>
        <p:nvSpPr>
          <p:cNvPr id="247" name="Google Shape;247;p33"/>
          <p:cNvSpPr txBox="1"/>
          <p:nvPr/>
        </p:nvSpPr>
        <p:spPr>
          <a:xfrm>
            <a:off x="3428750" y="3774750"/>
            <a:ext cx="1480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Calculate Mode</a:t>
            </a:r>
            <a:endParaRPr/>
          </a:p>
        </p:txBody>
      </p:sp>
      <p:sp>
        <p:nvSpPr>
          <p:cNvPr id="248" name="Google Shape;248;p33"/>
          <p:cNvSpPr txBox="1"/>
          <p:nvPr/>
        </p:nvSpPr>
        <p:spPr>
          <a:xfrm>
            <a:off x="3428750" y="5095025"/>
            <a:ext cx="1648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Calculate Median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