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8" r:id="rId1"/>
    <p:sldMasterId id="2147483669"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Assistant" pitchFamily="2" charset="-79"/>
      <p:regular r:id="rId33"/>
      <p:bold r:id="rId34"/>
    </p:embeddedFon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Helvetica Neue Light"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ium.com/canv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adlet.com/s4ieducator40/pjg0vxjag9jvj85j"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adc07249c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adc07249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c5800ae7d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2c5800ae7d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c5800ae7d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2c5800ae7d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2c5800ae7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2c5800ae7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2c5800ae7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2c5800ae7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1245e04701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1245e04701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2c5800ae7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2c5800ae7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245e04701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245e0470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a:t>
            </a:r>
            <a:r>
              <a:rPr lang="en" u="sng">
                <a:solidFill>
                  <a:schemeClr val="hlink"/>
                </a:solidFill>
                <a:hlinkClick r:id="rId3"/>
              </a:rPr>
              <a:t>https://medium.com/canva</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245e04701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1245e04701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1245e04701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1245e04701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245e04701_0_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1245e04701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b55c2c4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b55c2c4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1245e0470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1245e0470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c5800ae7d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2c5800ae7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2c5800ae7d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2c5800ae7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1245e04701_0_7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1245e04701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245e04701_0_7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1245e04701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1245e04701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1245e04701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Padlet link :</a:t>
            </a:r>
            <a:r>
              <a:rPr lang="en" u="sng">
                <a:solidFill>
                  <a:schemeClr val="hlink"/>
                </a:solidFill>
                <a:hlinkClick r:id="rId3"/>
              </a:rPr>
              <a:t>https://padlet.com/s4ieducator40/pjg0vxjag9jvj85j</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2c5800ae7d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2c5800ae7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087f8d1b2d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087f8d1b2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c5800ae7d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2c5800ae7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b582c8819_0_57: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13b582c8819_0_5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348" name="Google Shape;348;g13b582c8819_0_5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29</a:t>
            </a:fld>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b55c2c4b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b55c2c4b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4f14533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c4f14533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Buyers and sellers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903ea62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903ea62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2c5800ae7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2c5800ae7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c5800ae7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2c5800ae7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c5800ae7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2c5800ae7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c5800ae7d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2c5800ae7d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pic>
        <p:nvPicPr>
          <p:cNvPr id="56" name="Google Shape;56;p15"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57" name="Google Shape;57;p15"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58" name="Google Shape;58;p15"/>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59" name="Google Shape;59;p15"/>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0" name="Google Shape;60;p15"/>
          <p:cNvSpPr txBox="1">
            <a:spLocks noGrp="1"/>
          </p:cNvSpPr>
          <p:nvPr>
            <p:ph type="subTitle" idx="1"/>
          </p:nvPr>
        </p:nvSpPr>
        <p:spPr>
          <a:xfrm>
            <a:off x="4914900" y="2133600"/>
            <a:ext cx="3095700" cy="393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rtl="0">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rtl="0">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rtl="0">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rtl="0">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rtl="0">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rtl="0">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rtl="0">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5"/>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63"/>
        <p:cNvGrpSpPr/>
        <p:nvPr/>
      </p:nvGrpSpPr>
      <p:grpSpPr>
        <a:xfrm>
          <a:off x="0" y="0"/>
          <a:ext cx="0" cy="0"/>
          <a:chOff x="0" y="0"/>
          <a:chExt cx="0" cy="0"/>
        </a:xfrm>
      </p:grpSpPr>
      <p:pic>
        <p:nvPicPr>
          <p:cNvPr id="64" name="Google Shape;64;p16"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65" name="Google Shape;65;p16"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66" name="Google Shape;66;p16"/>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67" name="Google Shape;67;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pic>
        <p:nvPicPr>
          <p:cNvPr id="70" name="Google Shape;70;p17"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57788" y="4686300"/>
            <a:ext cx="3986213" cy="457200"/>
          </a:xfrm>
          <a:prstGeom prst="rect">
            <a:avLst/>
          </a:prstGeom>
          <a:noFill/>
          <a:ln>
            <a:noFill/>
          </a:ln>
        </p:spPr>
      </p:pic>
      <p:pic>
        <p:nvPicPr>
          <p:cNvPr id="71" name="Google Shape;71;p17"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13" y="-50700"/>
            <a:ext cx="9180228" cy="1438275"/>
          </a:xfrm>
          <a:prstGeom prst="rect">
            <a:avLst/>
          </a:prstGeom>
          <a:noFill/>
          <a:ln>
            <a:noFill/>
          </a:ln>
        </p:spPr>
      </p:pic>
      <p:pic>
        <p:nvPicPr>
          <p:cNvPr id="72" name="Google Shape;72;p17"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sp>
        <p:nvSpPr>
          <p:cNvPr id="73" name="Google Shape;73;p17"/>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74" name="Google Shape;74;p17"/>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75" name="Google Shape;75;p17"/>
          <p:cNvSpPr txBox="1">
            <a:spLocks noGrp="1"/>
          </p:cNvSpPr>
          <p:nvPr>
            <p:ph type="body" idx="1"/>
          </p:nvPr>
        </p:nvSpPr>
        <p:spPr>
          <a:xfrm>
            <a:off x="311700" y="1608250"/>
            <a:ext cx="8520600" cy="29832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77"/>
        <p:cNvGrpSpPr/>
        <p:nvPr/>
      </p:nvGrpSpPr>
      <p:grpSpPr>
        <a:xfrm>
          <a:off x="0" y="0"/>
          <a:ext cx="0" cy="0"/>
          <a:chOff x="0" y="0"/>
          <a:chExt cx="0" cy="0"/>
        </a:xfrm>
      </p:grpSpPr>
      <p:pic>
        <p:nvPicPr>
          <p:cNvPr id="78" name="Google Shape;78;p18"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79" name="Google Shape;79;p18"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00275"/>
            <a:ext cx="9143996" cy="2943226"/>
          </a:xfrm>
          <a:prstGeom prst="rect">
            <a:avLst/>
          </a:prstGeom>
          <a:noFill/>
          <a:ln>
            <a:noFill/>
          </a:ln>
        </p:spPr>
      </p:pic>
      <p:pic>
        <p:nvPicPr>
          <p:cNvPr id="80" name="Google Shape;80;p18"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038" y="728663"/>
            <a:ext cx="2033588" cy="3662363"/>
          </a:xfrm>
          <a:prstGeom prst="rect">
            <a:avLst/>
          </a:prstGeom>
          <a:noFill/>
          <a:ln>
            <a:noFill/>
          </a:ln>
        </p:spPr>
      </p:pic>
      <p:pic>
        <p:nvPicPr>
          <p:cNvPr id="81" name="Google Shape;81;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62213" y="723900"/>
            <a:ext cx="2033588" cy="3662363"/>
          </a:xfrm>
          <a:prstGeom prst="rect">
            <a:avLst/>
          </a:prstGeom>
          <a:noFill/>
          <a:ln>
            <a:noFill/>
          </a:ln>
        </p:spPr>
      </p:pic>
      <p:pic>
        <p:nvPicPr>
          <p:cNvPr id="82" name="Google Shape;82;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33913" y="723900"/>
            <a:ext cx="2033588" cy="3662363"/>
          </a:xfrm>
          <a:prstGeom prst="rect">
            <a:avLst/>
          </a:prstGeom>
          <a:noFill/>
          <a:ln>
            <a:noFill/>
          </a:ln>
        </p:spPr>
      </p:pic>
      <p:pic>
        <p:nvPicPr>
          <p:cNvPr id="83" name="Google Shape;83;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05613" y="757238"/>
            <a:ext cx="2033588" cy="3662363"/>
          </a:xfrm>
          <a:prstGeom prst="rect">
            <a:avLst/>
          </a:prstGeom>
          <a:noFill/>
          <a:ln>
            <a:noFill/>
          </a:ln>
        </p:spPr>
      </p:pic>
      <p:pic>
        <p:nvPicPr>
          <p:cNvPr id="84" name="Google Shape;84;p18"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85" name="Google Shape;85;p18"/>
          <p:cNvSpPr>
            <a:spLocks noGrp="1"/>
          </p:cNvSpPr>
          <p:nvPr>
            <p:ph type="pic" idx="2"/>
          </p:nvPr>
        </p:nvSpPr>
        <p:spPr>
          <a:xfrm>
            <a:off x="300050" y="723898"/>
            <a:ext cx="2033700" cy="1525200"/>
          </a:xfrm>
          <a:prstGeom prst="roundRect">
            <a:avLst>
              <a:gd name="adj" fmla="val 7806"/>
            </a:avLst>
          </a:prstGeom>
          <a:noFill/>
          <a:ln>
            <a:noFill/>
          </a:ln>
        </p:spPr>
      </p:sp>
      <p:sp>
        <p:nvSpPr>
          <p:cNvPr id="86" name="Google Shape;86;p18"/>
          <p:cNvSpPr>
            <a:spLocks noGrp="1"/>
          </p:cNvSpPr>
          <p:nvPr>
            <p:ph type="pic" idx="3"/>
          </p:nvPr>
        </p:nvSpPr>
        <p:spPr>
          <a:xfrm>
            <a:off x="2466925" y="723898"/>
            <a:ext cx="2033700" cy="1525200"/>
          </a:xfrm>
          <a:prstGeom prst="roundRect">
            <a:avLst>
              <a:gd name="adj" fmla="val 8435"/>
            </a:avLst>
          </a:prstGeom>
          <a:noFill/>
          <a:ln>
            <a:noFill/>
          </a:ln>
        </p:spPr>
      </p:sp>
      <p:sp>
        <p:nvSpPr>
          <p:cNvPr id="87" name="Google Shape;87;p18"/>
          <p:cNvSpPr>
            <a:spLocks noGrp="1"/>
          </p:cNvSpPr>
          <p:nvPr>
            <p:ph type="pic" idx="4"/>
          </p:nvPr>
        </p:nvSpPr>
        <p:spPr>
          <a:xfrm>
            <a:off x="4636275" y="723898"/>
            <a:ext cx="2033700" cy="1525200"/>
          </a:xfrm>
          <a:prstGeom prst="roundRect">
            <a:avLst>
              <a:gd name="adj" fmla="val 7806"/>
            </a:avLst>
          </a:prstGeom>
          <a:noFill/>
          <a:ln>
            <a:noFill/>
          </a:ln>
        </p:spPr>
      </p:sp>
      <p:sp>
        <p:nvSpPr>
          <p:cNvPr id="88" name="Google Shape;88;p18"/>
          <p:cNvSpPr>
            <a:spLocks noGrp="1"/>
          </p:cNvSpPr>
          <p:nvPr>
            <p:ph type="pic" idx="5"/>
          </p:nvPr>
        </p:nvSpPr>
        <p:spPr>
          <a:xfrm>
            <a:off x="6805625" y="757248"/>
            <a:ext cx="2033700" cy="1525200"/>
          </a:xfrm>
          <a:prstGeom prst="roundRect">
            <a:avLst>
              <a:gd name="adj" fmla="val 7806"/>
            </a:avLst>
          </a:prstGeom>
          <a:noFill/>
          <a:ln>
            <a:noFill/>
          </a:ln>
        </p:spPr>
      </p:sp>
      <p:sp>
        <p:nvSpPr>
          <p:cNvPr id="89" name="Google Shape;89;p18"/>
          <p:cNvSpPr txBox="1">
            <a:spLocks noGrp="1"/>
          </p:cNvSpPr>
          <p:nvPr>
            <p:ph type="subTitle" idx="1"/>
          </p:nvPr>
        </p:nvSpPr>
        <p:spPr>
          <a:xfrm>
            <a:off x="30005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0" name="Google Shape;90;p18"/>
          <p:cNvSpPr txBox="1">
            <a:spLocks noGrp="1"/>
          </p:cNvSpPr>
          <p:nvPr>
            <p:ph type="title"/>
          </p:nvPr>
        </p:nvSpPr>
        <p:spPr>
          <a:xfrm>
            <a:off x="30005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8"/>
          <p:cNvSpPr txBox="1">
            <a:spLocks noGrp="1"/>
          </p:cNvSpPr>
          <p:nvPr>
            <p:ph type="subTitle" idx="6"/>
          </p:nvPr>
        </p:nvSpPr>
        <p:spPr>
          <a:xfrm>
            <a:off x="247172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2" name="Google Shape;92;p18"/>
          <p:cNvSpPr txBox="1">
            <a:spLocks noGrp="1"/>
          </p:cNvSpPr>
          <p:nvPr>
            <p:ph type="title" idx="7"/>
          </p:nvPr>
        </p:nvSpPr>
        <p:spPr>
          <a:xfrm>
            <a:off x="247172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 name="Google Shape;93;p18"/>
          <p:cNvSpPr txBox="1">
            <a:spLocks noGrp="1"/>
          </p:cNvSpPr>
          <p:nvPr>
            <p:ph type="subTitle" idx="8"/>
          </p:nvPr>
        </p:nvSpPr>
        <p:spPr>
          <a:xfrm>
            <a:off x="463867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4" name="Google Shape;94;p18"/>
          <p:cNvSpPr txBox="1">
            <a:spLocks noGrp="1"/>
          </p:cNvSpPr>
          <p:nvPr>
            <p:ph type="title" idx="9"/>
          </p:nvPr>
        </p:nvSpPr>
        <p:spPr>
          <a:xfrm>
            <a:off x="463867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18"/>
          <p:cNvSpPr txBox="1">
            <a:spLocks noGrp="1"/>
          </p:cNvSpPr>
          <p:nvPr>
            <p:ph type="subTitle" idx="13"/>
          </p:nvPr>
        </p:nvSpPr>
        <p:spPr>
          <a:xfrm>
            <a:off x="680560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6" name="Google Shape;96;p18"/>
          <p:cNvSpPr txBox="1">
            <a:spLocks noGrp="1"/>
          </p:cNvSpPr>
          <p:nvPr>
            <p:ph type="title" idx="14"/>
          </p:nvPr>
        </p:nvSpPr>
        <p:spPr>
          <a:xfrm>
            <a:off x="680560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Column Design">
  <p:cSld name="CUSTOM_1">
    <p:spTree>
      <p:nvGrpSpPr>
        <p:cNvPr id="1" name="Shape 97"/>
        <p:cNvGrpSpPr/>
        <p:nvPr/>
      </p:nvGrpSpPr>
      <p:grpSpPr>
        <a:xfrm>
          <a:off x="0" y="0"/>
          <a:ext cx="0" cy="0"/>
          <a:chOff x="0" y="0"/>
          <a:chExt cx="0" cy="0"/>
        </a:xfrm>
      </p:grpSpPr>
      <p:sp>
        <p:nvSpPr>
          <p:cNvPr id="98" name="Google Shape;98;p19"/>
          <p:cNvSpPr txBox="1">
            <a:spLocks noGrp="1"/>
          </p:cNvSpPr>
          <p:nvPr>
            <p:ph type="subTitle" idx="1"/>
          </p:nvPr>
        </p:nvSpPr>
        <p:spPr>
          <a:xfrm>
            <a:off x="4946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9" name="Google Shape;99;p19"/>
          <p:cNvSpPr>
            <a:spLocks noGrp="1"/>
          </p:cNvSpPr>
          <p:nvPr>
            <p:ph type="pic" idx="2"/>
          </p:nvPr>
        </p:nvSpPr>
        <p:spPr>
          <a:xfrm>
            <a:off x="810200" y="1724637"/>
            <a:ext cx="1792800" cy="1344600"/>
          </a:xfrm>
          <a:prstGeom prst="roundRect">
            <a:avLst>
              <a:gd name="adj" fmla="val 10477"/>
            </a:avLst>
          </a:prstGeom>
          <a:noFill/>
          <a:ln>
            <a:noFill/>
          </a:ln>
        </p:spPr>
      </p:sp>
      <p:pic>
        <p:nvPicPr>
          <p:cNvPr id="100" name="Google Shape;100;p19"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9175"/>
            <a:ext cx="9144002" cy="1438275"/>
          </a:xfrm>
          <a:prstGeom prst="rect">
            <a:avLst/>
          </a:prstGeom>
          <a:noFill/>
          <a:ln>
            <a:noFill/>
          </a:ln>
        </p:spPr>
      </p:pic>
      <p:pic>
        <p:nvPicPr>
          <p:cNvPr id="101" name="Google Shape;101;p19"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pic>
        <p:nvPicPr>
          <p:cNvPr id="102" name="Google Shape;102;p19"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30403" y="4591400"/>
            <a:ext cx="4813600" cy="552100"/>
          </a:xfrm>
          <a:prstGeom prst="rect">
            <a:avLst/>
          </a:prstGeom>
          <a:noFill/>
          <a:ln>
            <a:noFill/>
          </a:ln>
        </p:spPr>
      </p:pic>
      <p:sp>
        <p:nvSpPr>
          <p:cNvPr id="103" name="Google Shape;103;p19"/>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04" name="Google Shape;104;p19"/>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105" name="Google Shape;105;p19"/>
          <p:cNvSpPr>
            <a:spLocks noGrp="1"/>
          </p:cNvSpPr>
          <p:nvPr>
            <p:ph type="pic" idx="3"/>
          </p:nvPr>
        </p:nvSpPr>
        <p:spPr>
          <a:xfrm>
            <a:off x="3675588" y="1724637"/>
            <a:ext cx="1792800" cy="1344600"/>
          </a:xfrm>
          <a:prstGeom prst="roundRect">
            <a:avLst>
              <a:gd name="adj" fmla="val 10477"/>
            </a:avLst>
          </a:prstGeom>
          <a:noFill/>
          <a:ln>
            <a:noFill/>
          </a:ln>
        </p:spPr>
      </p:sp>
      <p:sp>
        <p:nvSpPr>
          <p:cNvPr id="106" name="Google Shape;106;p19"/>
          <p:cNvSpPr>
            <a:spLocks noGrp="1"/>
          </p:cNvSpPr>
          <p:nvPr>
            <p:ph type="pic" idx="4"/>
          </p:nvPr>
        </p:nvSpPr>
        <p:spPr>
          <a:xfrm>
            <a:off x="6541000" y="1724637"/>
            <a:ext cx="1792800" cy="1344600"/>
          </a:xfrm>
          <a:prstGeom prst="roundRect">
            <a:avLst>
              <a:gd name="adj" fmla="val 10477"/>
            </a:avLst>
          </a:prstGeom>
          <a:noFill/>
          <a:ln>
            <a:noFill/>
          </a:ln>
        </p:spPr>
      </p:sp>
      <p:sp>
        <p:nvSpPr>
          <p:cNvPr id="107" name="Google Shape;107;p19"/>
          <p:cNvSpPr txBox="1">
            <a:spLocks noGrp="1"/>
          </p:cNvSpPr>
          <p:nvPr>
            <p:ph type="title" idx="5"/>
          </p:nvPr>
        </p:nvSpPr>
        <p:spPr>
          <a:xfrm>
            <a:off x="4946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8" name="Google Shape;108;p19"/>
          <p:cNvSpPr txBox="1">
            <a:spLocks noGrp="1"/>
          </p:cNvSpPr>
          <p:nvPr>
            <p:ph type="subTitle" idx="6"/>
          </p:nvPr>
        </p:nvSpPr>
        <p:spPr>
          <a:xfrm>
            <a:off x="33600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19"/>
          <p:cNvSpPr txBox="1">
            <a:spLocks noGrp="1"/>
          </p:cNvSpPr>
          <p:nvPr>
            <p:ph type="title" idx="7"/>
          </p:nvPr>
        </p:nvSpPr>
        <p:spPr>
          <a:xfrm>
            <a:off x="33600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19"/>
          <p:cNvSpPr txBox="1">
            <a:spLocks noGrp="1"/>
          </p:cNvSpPr>
          <p:nvPr>
            <p:ph type="subTitle" idx="8"/>
          </p:nvPr>
        </p:nvSpPr>
        <p:spPr>
          <a:xfrm>
            <a:off x="62254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11" name="Google Shape;111;p19"/>
          <p:cNvSpPr txBox="1">
            <a:spLocks noGrp="1"/>
          </p:cNvSpPr>
          <p:nvPr>
            <p:ph type="title" idx="9"/>
          </p:nvPr>
        </p:nvSpPr>
        <p:spPr>
          <a:xfrm>
            <a:off x="62254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cSld name="CUSTOM_2">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76275" y="723900"/>
            <a:ext cx="3505200" cy="65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pic>
        <p:nvPicPr>
          <p:cNvPr id="114" name="Google Shape;114;p20"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386013"/>
            <a:ext cx="9143996" cy="2757487"/>
          </a:xfrm>
          <a:prstGeom prst="rect">
            <a:avLst/>
          </a:prstGeom>
          <a:noFill/>
          <a:ln>
            <a:noFill/>
          </a:ln>
        </p:spPr>
      </p:pic>
      <p:pic>
        <p:nvPicPr>
          <p:cNvPr id="115" name="Google Shape;115;p20"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pic>
        <p:nvPicPr>
          <p:cNvPr id="116" name="Google Shape;116;p20"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00788" y="1690688"/>
            <a:ext cx="609600" cy="609600"/>
          </a:xfrm>
          <a:prstGeom prst="rect">
            <a:avLst/>
          </a:prstGeom>
          <a:noFill/>
          <a:ln>
            <a:noFill/>
          </a:ln>
        </p:spPr>
      </p:pic>
      <p:pic>
        <p:nvPicPr>
          <p:cNvPr id="117" name="Google Shape;117;p20"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115175" y="638175"/>
            <a:ext cx="1228725" cy="1228725"/>
          </a:xfrm>
          <a:prstGeom prst="rect">
            <a:avLst/>
          </a:prstGeom>
          <a:noFill/>
          <a:ln>
            <a:noFill/>
          </a:ln>
        </p:spPr>
      </p:pic>
      <p:sp>
        <p:nvSpPr>
          <p:cNvPr id="118" name="Google Shape;118;p20"/>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19" name="Google Shape;119;p20"/>
          <p:cNvSpPr txBox="1">
            <a:spLocks noGrp="1"/>
          </p:cNvSpPr>
          <p:nvPr>
            <p:ph type="subTitle" idx="1"/>
          </p:nvPr>
        </p:nvSpPr>
        <p:spPr>
          <a:xfrm>
            <a:off x="676275" y="1552575"/>
            <a:ext cx="3505200" cy="14955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35000"/>
              </a:lnSpc>
              <a:spcBef>
                <a:spcPts val="0"/>
              </a:spcBef>
              <a:spcAft>
                <a:spcPts val="0"/>
              </a:spcAft>
              <a:buSzPts val="2000"/>
              <a:buNone/>
              <a:defRPr/>
            </a:lvl2pPr>
            <a:lvl3pPr lvl="2" rtl="0">
              <a:lnSpc>
                <a:spcPct val="135000"/>
              </a:lnSpc>
              <a:spcBef>
                <a:spcPts val="0"/>
              </a:spcBef>
              <a:spcAft>
                <a:spcPts val="0"/>
              </a:spcAft>
              <a:buSzPts val="2000"/>
              <a:buNone/>
              <a:defRPr/>
            </a:lvl3pPr>
            <a:lvl4pPr lvl="3" rtl="0">
              <a:lnSpc>
                <a:spcPct val="135000"/>
              </a:lnSpc>
              <a:spcBef>
                <a:spcPts val="0"/>
              </a:spcBef>
              <a:spcAft>
                <a:spcPts val="0"/>
              </a:spcAft>
              <a:buSzPts val="2000"/>
              <a:buNone/>
              <a:defRPr/>
            </a:lvl4pPr>
            <a:lvl5pPr lvl="4" rtl="0">
              <a:lnSpc>
                <a:spcPct val="135000"/>
              </a:lnSpc>
              <a:spcBef>
                <a:spcPts val="0"/>
              </a:spcBef>
              <a:spcAft>
                <a:spcPts val="0"/>
              </a:spcAft>
              <a:buSzPts val="2000"/>
              <a:buNone/>
              <a:defRPr/>
            </a:lvl5pPr>
            <a:lvl6pPr lvl="5" rtl="0">
              <a:lnSpc>
                <a:spcPct val="135000"/>
              </a:lnSpc>
              <a:spcBef>
                <a:spcPts val="0"/>
              </a:spcBef>
              <a:spcAft>
                <a:spcPts val="0"/>
              </a:spcAft>
              <a:buSzPts val="2000"/>
              <a:buNone/>
              <a:defRPr/>
            </a:lvl6pPr>
            <a:lvl7pPr lvl="6" rtl="0">
              <a:lnSpc>
                <a:spcPct val="135000"/>
              </a:lnSpc>
              <a:spcBef>
                <a:spcPts val="0"/>
              </a:spcBef>
              <a:spcAft>
                <a:spcPts val="0"/>
              </a:spcAft>
              <a:buSzPts val="2000"/>
              <a:buNone/>
              <a:defRPr/>
            </a:lvl7pPr>
            <a:lvl8pPr lvl="7" rtl="0">
              <a:lnSpc>
                <a:spcPct val="135000"/>
              </a:lnSpc>
              <a:spcBef>
                <a:spcPts val="0"/>
              </a:spcBef>
              <a:spcAft>
                <a:spcPts val="0"/>
              </a:spcAft>
              <a:buSzPts val="2000"/>
              <a:buNone/>
              <a:defRPr/>
            </a:lvl8pPr>
            <a:lvl9pPr lvl="8" rtl="0">
              <a:lnSpc>
                <a:spcPct val="135000"/>
              </a:lnSpc>
              <a:spcBef>
                <a:spcPts val="0"/>
              </a:spcBef>
              <a:spcAft>
                <a:spcPts val="0"/>
              </a:spcAft>
              <a:buSzPts val="2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pic>
        <p:nvPicPr>
          <p:cNvPr id="122" name="Google Shape;122;p21"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11" y="-18047"/>
            <a:ext cx="4567237" cy="1647593"/>
          </a:xfrm>
          <a:prstGeom prst="rect">
            <a:avLst/>
          </a:prstGeom>
          <a:noFill/>
          <a:ln>
            <a:noFill/>
          </a:ln>
        </p:spPr>
      </p:pic>
      <p:pic>
        <p:nvPicPr>
          <p:cNvPr id="123" name="Google Shape;123;p21"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7113" y="219075"/>
            <a:ext cx="1466850" cy="347663"/>
          </a:xfrm>
          <a:prstGeom prst="rect">
            <a:avLst/>
          </a:prstGeom>
          <a:noFill/>
          <a:ln>
            <a:noFill/>
          </a:ln>
        </p:spPr>
      </p:pic>
      <p:pic>
        <p:nvPicPr>
          <p:cNvPr id="124" name="Google Shape;124;p21"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4875" y="3414725"/>
            <a:ext cx="733425" cy="1763153"/>
          </a:xfrm>
          <a:prstGeom prst="rect">
            <a:avLst/>
          </a:prstGeom>
          <a:noFill/>
          <a:ln>
            <a:noFill/>
          </a:ln>
        </p:spPr>
      </p:pic>
      <p:pic>
        <p:nvPicPr>
          <p:cNvPr id="125" name="Google Shape;125;p21"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6188" y="4167188"/>
            <a:ext cx="733425" cy="733425"/>
          </a:xfrm>
          <a:prstGeom prst="rect">
            <a:avLst/>
          </a:prstGeom>
          <a:noFill/>
          <a:ln>
            <a:noFill/>
          </a:ln>
        </p:spPr>
      </p:pic>
      <p:pic>
        <p:nvPicPr>
          <p:cNvPr id="126" name="Google Shape;126;p21"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29613" y="3624263"/>
            <a:ext cx="419100" cy="419100"/>
          </a:xfrm>
          <a:prstGeom prst="rect">
            <a:avLst/>
          </a:prstGeom>
          <a:noFill/>
          <a:ln>
            <a:noFill/>
          </a:ln>
        </p:spPr>
      </p:pic>
      <p:sp>
        <p:nvSpPr>
          <p:cNvPr id="127" name="Google Shape;127;p21"/>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28" name="Google Shape;128;p21"/>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12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9pPr>
          </a:lstStyle>
          <a:p>
            <a:endParaRPr/>
          </a:p>
        </p:txBody>
      </p:sp>
      <p:sp>
        <p:nvSpPr>
          <p:cNvPr id="53" name="Google Shape;5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rtl="0">
              <a:lnSpc>
                <a:spcPct val="135000"/>
              </a:lnSpc>
              <a:spcBef>
                <a:spcPts val="0"/>
              </a:spcBef>
              <a:spcAft>
                <a:spcPts val="0"/>
              </a:spcAft>
              <a:buClr>
                <a:schemeClr val="dk2"/>
              </a:buClr>
              <a:buSzPts val="2400"/>
              <a:buFont typeface="Assistant"/>
              <a:buChar char="●"/>
              <a:defRPr sz="2400">
                <a:solidFill>
                  <a:schemeClr val="dk2"/>
                </a:solidFill>
                <a:latin typeface="Assistant"/>
                <a:ea typeface="Assistant"/>
                <a:cs typeface="Assistant"/>
                <a:sym typeface="Assistant"/>
              </a:defRPr>
            </a:lvl1pPr>
            <a:lvl2pPr marL="914400" lvl="1"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2pPr>
            <a:lvl3pPr marL="1371600" lvl="2"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3pPr>
            <a:lvl4pPr marL="1828800" lvl="3"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4pPr>
            <a:lvl5pPr marL="2286000" lvl="4"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5pPr>
            <a:lvl6pPr marL="2743200" lvl="5"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6pPr>
            <a:lvl7pPr marL="3200400" lvl="6"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7pPr>
            <a:lvl8pPr marL="3657600" lvl="7"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8pPr>
            <a:lvl9pPr marL="4114800" lvl="8"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9pPr>
          </a:lstStyle>
          <a:p>
            <a:endParaRPr/>
          </a:p>
        </p:txBody>
      </p:sp>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vZs-Vh3y06Q"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hyperlink" Target="https://www.ldplayer.net/games/simcity-buildit-on-pc.html#google_vignette"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GqeRnxSuLFI"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Social Studies</a:t>
            </a:r>
            <a:endParaRPr/>
          </a:p>
          <a:p>
            <a:pPr marL="0" lvl="0" indent="0" algn="l" rtl="0">
              <a:spcBef>
                <a:spcPts val="0"/>
              </a:spcBef>
              <a:spcAft>
                <a:spcPts val="0"/>
              </a:spcAft>
              <a:buNone/>
            </a:pPr>
            <a:r>
              <a:rPr lang="en"/>
              <a:t>Demand &amp; Supply </a:t>
            </a:r>
            <a:endParaRPr/>
          </a:p>
        </p:txBody>
      </p:sp>
      <p:sp>
        <p:nvSpPr>
          <p:cNvPr id="135" name="Google Shape;135;p23"/>
          <p:cNvSpPr txBox="1">
            <a:spLocks noGrp="1"/>
          </p:cNvSpPr>
          <p:nvPr>
            <p:ph type="subTitle" idx="1"/>
          </p:nvPr>
        </p:nvSpPr>
        <p:spPr>
          <a:xfrm>
            <a:off x="4914900" y="2133600"/>
            <a:ext cx="3095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650"/>
          </a:p>
          <a:p>
            <a:pPr marL="0" lvl="0" indent="0" algn="l" rtl="0">
              <a:spcBef>
                <a:spcPts val="0"/>
              </a:spcBef>
              <a:spcAft>
                <a:spcPts val="0"/>
              </a:spcAft>
              <a:buNone/>
            </a:pPr>
            <a:r>
              <a:rPr lang="en" sz="1650"/>
              <a:t>Fifth grade</a:t>
            </a:r>
            <a:endParaRPr sz="1650"/>
          </a:p>
          <a:p>
            <a:pPr marL="0" lvl="0" indent="0" algn="l" rtl="0">
              <a:spcBef>
                <a:spcPts val="0"/>
              </a:spcBef>
              <a:spcAft>
                <a:spcPts val="0"/>
              </a:spcAft>
              <a:buNone/>
            </a:pPr>
            <a:r>
              <a:rPr lang="en" sz="1650"/>
              <a:t>120 Minutes</a:t>
            </a:r>
            <a:endParaRPr sz="1650"/>
          </a:p>
          <a:p>
            <a:pPr marL="0" lvl="0" indent="0" algn="l" rtl="0">
              <a:spcBef>
                <a:spcPts val="0"/>
              </a:spcBef>
              <a:spcAft>
                <a:spcPts val="0"/>
              </a:spcAft>
              <a:buNone/>
            </a:pPr>
            <a:endParaRPr sz="1650"/>
          </a:p>
        </p:txBody>
      </p:sp>
      <p:sp>
        <p:nvSpPr>
          <p:cNvPr id="136" name="Google Shape;136;p23"/>
          <p:cNvSpPr>
            <a:spLocks noGrp="1"/>
          </p:cNvSpPr>
          <p:nvPr>
            <p:ph type="pic" idx="2"/>
          </p:nvPr>
        </p:nvSpPr>
        <p:spPr>
          <a:xfrm>
            <a:off x="666750" y="671525"/>
            <a:ext cx="3490800" cy="3490800"/>
          </a:xfrm>
          <a:prstGeom prst="ellipse">
            <a:avLst/>
          </a:prstGeom>
        </p:spPr>
      </p:sp>
      <p:pic>
        <p:nvPicPr>
          <p:cNvPr id="137" name="Google Shape;137;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56400" y="1122900"/>
            <a:ext cx="2311500" cy="231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Law of Demand</a:t>
            </a:r>
            <a:endParaRPr/>
          </a:p>
        </p:txBody>
      </p:sp>
      <p:sp>
        <p:nvSpPr>
          <p:cNvPr id="208" name="Google Shape;208;p32"/>
          <p:cNvSpPr txBox="1">
            <a:spLocks noGrp="1"/>
          </p:cNvSpPr>
          <p:nvPr>
            <p:ph type="body" idx="1"/>
          </p:nvPr>
        </p:nvSpPr>
        <p:spPr>
          <a:xfrm>
            <a:off x="4162400" y="1482375"/>
            <a:ext cx="4167300" cy="31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21242C"/>
                </a:solidFill>
                <a:highlight>
                  <a:srgbClr val="FFFFFF"/>
                </a:highlight>
              </a:rPr>
              <a:t>The law of demand states that when the price of a product goes up, the quantity demanded will go down – and vice versa.</a:t>
            </a:r>
            <a:endParaRPr sz="3600"/>
          </a:p>
        </p:txBody>
      </p:sp>
      <p:pic>
        <p:nvPicPr>
          <p:cNvPr id="209" name="Google Shape;209;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569400"/>
            <a:ext cx="3857600" cy="28094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Law of Supply</a:t>
            </a:r>
            <a:endParaRPr/>
          </a:p>
        </p:txBody>
      </p:sp>
      <p:sp>
        <p:nvSpPr>
          <p:cNvPr id="215" name="Google Shape;215;p33"/>
          <p:cNvSpPr txBox="1">
            <a:spLocks noGrp="1"/>
          </p:cNvSpPr>
          <p:nvPr>
            <p:ph type="body" idx="1"/>
          </p:nvPr>
        </p:nvSpPr>
        <p:spPr>
          <a:xfrm>
            <a:off x="4245200" y="1482375"/>
            <a:ext cx="4084500" cy="31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21242C"/>
                </a:solidFill>
                <a:highlight>
                  <a:srgbClr val="FFFFFF"/>
                </a:highlight>
              </a:rPr>
              <a:t>The law of supply states that quantity supplied increases as price increases.</a:t>
            </a:r>
            <a:endParaRPr/>
          </a:p>
        </p:txBody>
      </p:sp>
      <p:pic>
        <p:nvPicPr>
          <p:cNvPr id="216" name="Google Shape;216;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2400" y="1310675"/>
            <a:ext cx="3947900" cy="3702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Have you ever wondered how the demand and supply of an item regulate in a city?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Let’s find out by building a city with “Simcity”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Clr>
                <a:schemeClr val="dk1"/>
              </a:buClr>
              <a:buSzPct val="36666"/>
              <a:buFont typeface="Arial"/>
              <a:buNone/>
            </a:pPr>
            <a:r>
              <a:rPr lang="en"/>
              <a:t>Let’s find out by building a city with “Simcity”</a:t>
            </a:r>
            <a:endParaRPr/>
          </a:p>
        </p:txBody>
      </p:sp>
      <p:sp>
        <p:nvSpPr>
          <p:cNvPr id="232" name="Google Shape;232;p36"/>
          <p:cNvSpPr>
            <a:spLocks noGrp="1"/>
          </p:cNvSpPr>
          <p:nvPr>
            <p:ph type="pic" idx="2"/>
          </p:nvPr>
        </p:nvSpPr>
        <p:spPr>
          <a:xfrm>
            <a:off x="666750" y="671525"/>
            <a:ext cx="3490800" cy="3490800"/>
          </a:xfrm>
          <a:prstGeom prst="ellipse">
            <a:avLst/>
          </a:prstGeom>
        </p:spPr>
      </p:sp>
      <p:pic>
        <p:nvPicPr>
          <p:cNvPr id="233" name="Google Shape;233;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56400" y="1261175"/>
            <a:ext cx="2311500" cy="231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Guide to “Simcity”</a:t>
            </a:r>
            <a:endParaRPr/>
          </a:p>
        </p:txBody>
      </p:sp>
      <p:sp>
        <p:nvSpPr>
          <p:cNvPr id="239" name="Google Shape;239;p37"/>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40" name="Google Shape;240;p37" descr="Greg Miller takes over SimCity!&#10;http://bit.ly/13Lsj9b&#10;&#10;In this SimCity video, Jon &quot;PyroFalkon&quot; Michael shows you how to get started with a new city in a fresh region.&#10;&#10;Subscribe to IGN's channel for reviews, news, and all things gaming: http://www.youtube.com/subscription_center?add_user=ignentertainment" title="SimCity Starter Guide">
            <a:hlinkClick r:id="rId3"/>
          </p:cNvPr>
          <p:cNvPicPr preferRelativeResize="0"/>
          <p:nvPr/>
        </p:nvPicPr>
        <p:blipFill>
          <a:blip r:embed="rId4">
            <a:alphaModFix/>
          </a:blip>
          <a:stretch>
            <a:fillRect/>
          </a:stretch>
        </p:blipFill>
        <p:spPr>
          <a:xfrm>
            <a:off x="591924" y="1482375"/>
            <a:ext cx="5774850" cy="2982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Play time !</a:t>
            </a:r>
            <a:endParaRPr/>
          </a:p>
        </p:txBody>
      </p:sp>
      <p:sp>
        <p:nvSpPr>
          <p:cNvPr id="246" name="Google Shape;246;p38"/>
          <p:cNvSpPr txBox="1">
            <a:spLocks noGrp="1"/>
          </p:cNvSpPr>
          <p:nvPr>
            <p:ph type="body" idx="1"/>
          </p:nvPr>
        </p:nvSpPr>
        <p:spPr>
          <a:xfrm>
            <a:off x="4165550" y="2036650"/>
            <a:ext cx="4014000" cy="13695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770"/>
              <a:buFont typeface="Arial"/>
              <a:buNone/>
            </a:pPr>
            <a:r>
              <a:rPr lang="en" sz="1490">
                <a:solidFill>
                  <a:schemeClr val="dk1"/>
                </a:solidFill>
              </a:rPr>
              <a:t>Open Simcity by clicking on the link</a:t>
            </a:r>
            <a:endParaRPr sz="1490">
              <a:solidFill>
                <a:schemeClr val="dk1"/>
              </a:solidFill>
            </a:endParaRPr>
          </a:p>
          <a:p>
            <a:pPr marL="0" lvl="0" indent="0" algn="l" rtl="0">
              <a:lnSpc>
                <a:spcPct val="125000"/>
              </a:lnSpc>
              <a:spcBef>
                <a:spcPts val="0"/>
              </a:spcBef>
              <a:spcAft>
                <a:spcPts val="0"/>
              </a:spcAft>
              <a:buClr>
                <a:schemeClr val="dk1"/>
              </a:buClr>
              <a:buSzPts val="770"/>
              <a:buFont typeface="Arial"/>
              <a:buNone/>
            </a:pPr>
            <a:r>
              <a:rPr lang="en" sz="1490" u="sng">
                <a:solidFill>
                  <a:schemeClr val="hlink"/>
                </a:solidFill>
                <a:hlinkClick r:id="rId3"/>
              </a:rPr>
              <a:t>https://www.ldplayer.net/games/simcity-buildit-on-pc.html#google_vignette</a:t>
            </a:r>
            <a:endParaRPr sz="1490">
              <a:solidFill>
                <a:schemeClr val="dk1"/>
              </a:solidFill>
            </a:endParaRPr>
          </a:p>
          <a:p>
            <a:pPr marL="0" lvl="0" indent="0" algn="l" rtl="0">
              <a:lnSpc>
                <a:spcPct val="125000"/>
              </a:lnSpc>
              <a:spcBef>
                <a:spcPts val="0"/>
              </a:spcBef>
              <a:spcAft>
                <a:spcPts val="0"/>
              </a:spcAft>
              <a:buClr>
                <a:schemeClr val="dk1"/>
              </a:buClr>
              <a:buSzPts val="770"/>
              <a:buFont typeface="Arial"/>
              <a:buNone/>
            </a:pPr>
            <a:r>
              <a:rPr lang="en" sz="1490">
                <a:solidFill>
                  <a:schemeClr val="dk1"/>
                </a:solidFill>
              </a:rPr>
              <a:t>And click download on the first link </a:t>
            </a:r>
            <a:endParaRPr sz="1490">
              <a:solidFill>
                <a:schemeClr val="dk1"/>
              </a:solidFill>
            </a:endParaRPr>
          </a:p>
          <a:p>
            <a:pPr marL="0" lvl="0" indent="0" algn="l" rtl="0">
              <a:lnSpc>
                <a:spcPct val="125000"/>
              </a:lnSpc>
              <a:spcBef>
                <a:spcPts val="0"/>
              </a:spcBef>
              <a:spcAft>
                <a:spcPts val="0"/>
              </a:spcAft>
              <a:buSzPts val="770"/>
              <a:buNone/>
            </a:pPr>
            <a:endParaRPr sz="1979">
              <a:solidFill>
                <a:schemeClr val="dk1"/>
              </a:solidFill>
            </a:endParaRPr>
          </a:p>
        </p:txBody>
      </p:sp>
      <p:pic>
        <p:nvPicPr>
          <p:cNvPr id="247" name="Google Shape;247;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4500" y="1635563"/>
            <a:ext cx="3860751" cy="21716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Building your own city</a:t>
            </a:r>
            <a:endParaRPr/>
          </a:p>
        </p:txBody>
      </p:sp>
      <p:sp>
        <p:nvSpPr>
          <p:cNvPr id="253" name="Google Shape;253;p39"/>
          <p:cNvSpPr/>
          <p:nvPr/>
        </p:nvSpPr>
        <p:spPr>
          <a:xfrm>
            <a:off x="6783425" y="2324950"/>
            <a:ext cx="2214600" cy="841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35000"/>
              </a:lnSpc>
              <a:spcBef>
                <a:spcPts val="0"/>
              </a:spcBef>
              <a:spcAft>
                <a:spcPts val="0"/>
              </a:spcAft>
              <a:buClr>
                <a:schemeClr val="dk1"/>
              </a:buClr>
              <a:buSzPts val="1100"/>
              <a:buFont typeface="Arial"/>
              <a:buNone/>
            </a:pPr>
            <a:r>
              <a:rPr lang="en">
                <a:solidFill>
                  <a:schemeClr val="dk1"/>
                </a:solidFill>
                <a:latin typeface="Assistant"/>
                <a:ea typeface="Assistant"/>
                <a:cs typeface="Assistant"/>
                <a:sym typeface="Assistant"/>
              </a:rPr>
              <a:t>Install Simcity on Ld player</a:t>
            </a:r>
            <a:endParaRPr>
              <a:solidFill>
                <a:schemeClr val="dk1"/>
              </a:solidFill>
              <a:latin typeface="Assistant"/>
              <a:ea typeface="Assistant"/>
              <a:cs typeface="Assistant"/>
              <a:sym typeface="Assistant"/>
            </a:endParaRPr>
          </a:p>
        </p:txBody>
      </p:sp>
      <p:pic>
        <p:nvPicPr>
          <p:cNvPr id="254" name="Google Shape;254;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59375" y="1404025"/>
            <a:ext cx="5534806" cy="3090325"/>
          </a:xfrm>
          <a:prstGeom prst="rect">
            <a:avLst/>
          </a:prstGeom>
          <a:noFill/>
          <a:ln>
            <a:noFill/>
          </a:ln>
        </p:spPr>
      </p:pic>
      <p:sp>
        <p:nvSpPr>
          <p:cNvPr id="255" name="Google Shape;255;p39"/>
          <p:cNvSpPr/>
          <p:nvPr/>
        </p:nvSpPr>
        <p:spPr>
          <a:xfrm>
            <a:off x="2175375" y="1559075"/>
            <a:ext cx="1893900" cy="782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p39"/>
          <p:cNvCxnSpPr>
            <a:stCxn id="255" idx="3"/>
            <a:endCxn id="253" idx="2"/>
          </p:cNvCxnSpPr>
          <p:nvPr/>
        </p:nvCxnSpPr>
        <p:spPr>
          <a:xfrm>
            <a:off x="4069275" y="1950275"/>
            <a:ext cx="2714100" cy="7956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Setting up your city’s name</a:t>
            </a:r>
            <a:endParaRPr/>
          </a:p>
        </p:txBody>
      </p:sp>
      <p:sp>
        <p:nvSpPr>
          <p:cNvPr id="262" name="Google Shape;262;p40"/>
          <p:cNvSpPr txBox="1">
            <a:spLocks noGrp="1"/>
          </p:cNvSpPr>
          <p:nvPr>
            <p:ph type="body" idx="1"/>
          </p:nvPr>
        </p:nvSpPr>
        <p:spPr>
          <a:xfrm>
            <a:off x="6010550" y="2222650"/>
            <a:ext cx="3362100" cy="448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200">
                <a:solidFill>
                  <a:schemeClr val="dk1"/>
                </a:solidFill>
              </a:rPr>
              <a:t>Give a Name to your city </a:t>
            </a:r>
            <a:endParaRPr sz="2200">
              <a:solidFill>
                <a:schemeClr val="dk1"/>
              </a:solidFill>
            </a:endParaRPr>
          </a:p>
        </p:txBody>
      </p:sp>
      <p:pic>
        <p:nvPicPr>
          <p:cNvPr id="263" name="Google Shape;263;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3945" y="1279388"/>
            <a:ext cx="5104229" cy="2873526"/>
          </a:xfrm>
          <a:prstGeom prst="rect">
            <a:avLst/>
          </a:prstGeom>
          <a:noFill/>
          <a:ln>
            <a:noFill/>
          </a:ln>
        </p:spPr>
      </p:pic>
      <p:sp>
        <p:nvSpPr>
          <p:cNvPr id="264" name="Google Shape;264;p40"/>
          <p:cNvSpPr/>
          <p:nvPr/>
        </p:nvSpPr>
        <p:spPr>
          <a:xfrm>
            <a:off x="1978750" y="1158275"/>
            <a:ext cx="2525400" cy="372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40"/>
          <p:cNvCxnSpPr>
            <a:stCxn id="264" idx="3"/>
            <a:endCxn id="266" idx="2"/>
          </p:cNvCxnSpPr>
          <p:nvPr/>
        </p:nvCxnSpPr>
        <p:spPr>
          <a:xfrm>
            <a:off x="4504150" y="1344575"/>
            <a:ext cx="1277700" cy="1102500"/>
          </a:xfrm>
          <a:prstGeom prst="straightConnector1">
            <a:avLst/>
          </a:prstGeom>
          <a:noFill/>
          <a:ln w="38100" cap="flat" cmpd="sng">
            <a:solidFill>
              <a:srgbClr val="FF0000"/>
            </a:solidFill>
            <a:prstDash val="solid"/>
            <a:round/>
            <a:headEnd type="none" w="med" len="med"/>
            <a:tailEnd type="triangle" w="med" len="med"/>
          </a:ln>
        </p:spPr>
      </p:cxnSp>
      <p:sp>
        <p:nvSpPr>
          <p:cNvPr id="266" name="Google Shape;266;p40"/>
          <p:cNvSpPr/>
          <p:nvPr/>
        </p:nvSpPr>
        <p:spPr>
          <a:xfrm>
            <a:off x="5781900" y="2260750"/>
            <a:ext cx="3362100" cy="372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504100" y="375875"/>
            <a:ext cx="5793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100"/>
              <a:t>Setting up various buildings and amenities</a:t>
            </a:r>
            <a:r>
              <a:rPr lang="en" sz="1800"/>
              <a:t> </a:t>
            </a:r>
            <a:endParaRPr sz="1800"/>
          </a:p>
        </p:txBody>
      </p:sp>
      <p:pic>
        <p:nvPicPr>
          <p:cNvPr id="272" name="Google Shape;272;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7600" y="1365300"/>
            <a:ext cx="5793773" cy="3264876"/>
          </a:xfrm>
          <a:prstGeom prst="rect">
            <a:avLst/>
          </a:prstGeom>
          <a:noFill/>
          <a:ln>
            <a:noFill/>
          </a:ln>
        </p:spPr>
      </p:pic>
      <p:sp>
        <p:nvSpPr>
          <p:cNvPr id="273" name="Google Shape;273;p41"/>
          <p:cNvSpPr/>
          <p:nvPr/>
        </p:nvSpPr>
        <p:spPr>
          <a:xfrm rot="5400000">
            <a:off x="4801200" y="2764350"/>
            <a:ext cx="2862000" cy="828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p:nvPr/>
        </p:nvSpPr>
        <p:spPr>
          <a:xfrm>
            <a:off x="6802800" y="2571750"/>
            <a:ext cx="2341200" cy="732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Explore the various tools and build your city</a:t>
            </a:r>
            <a:endParaRPr/>
          </a:p>
        </p:txBody>
      </p:sp>
      <p:cxnSp>
        <p:nvCxnSpPr>
          <p:cNvPr id="275" name="Google Shape;275;p41"/>
          <p:cNvCxnSpPr/>
          <p:nvPr/>
        </p:nvCxnSpPr>
        <p:spPr>
          <a:xfrm>
            <a:off x="6570375" y="2313150"/>
            <a:ext cx="458700" cy="3819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Overview</a:t>
            </a:r>
            <a:endParaRPr/>
          </a:p>
        </p:txBody>
      </p:sp>
      <p:sp>
        <p:nvSpPr>
          <p:cNvPr id="143" name="Google Shape;143;p24"/>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457200" lvl="0" indent="-369570" algn="l" rtl="0">
              <a:lnSpc>
                <a:spcPct val="115000"/>
              </a:lnSpc>
              <a:spcBef>
                <a:spcPts val="0"/>
              </a:spcBef>
              <a:spcAft>
                <a:spcPts val="0"/>
              </a:spcAft>
              <a:buClr>
                <a:srgbClr val="0E101A"/>
              </a:buClr>
              <a:buSzPct val="100000"/>
              <a:buChar char="●"/>
            </a:pPr>
            <a:r>
              <a:rPr lang="en">
                <a:solidFill>
                  <a:srgbClr val="0E101A"/>
                </a:solidFill>
              </a:rPr>
              <a:t>Define the law of demand and supply.</a:t>
            </a:r>
            <a:endParaRPr>
              <a:solidFill>
                <a:srgbClr val="0E101A"/>
              </a:solidFill>
            </a:endParaRPr>
          </a:p>
          <a:p>
            <a:pPr marL="457200" lvl="0" indent="0" algn="l" rtl="0">
              <a:lnSpc>
                <a:spcPct val="115000"/>
              </a:lnSpc>
              <a:spcBef>
                <a:spcPts val="0"/>
              </a:spcBef>
              <a:spcAft>
                <a:spcPts val="0"/>
              </a:spcAft>
              <a:buNone/>
            </a:pPr>
            <a:endParaRPr>
              <a:solidFill>
                <a:srgbClr val="0E101A"/>
              </a:solidFill>
            </a:endParaRPr>
          </a:p>
          <a:p>
            <a:pPr marL="457200" lvl="0" indent="-369570" algn="l" rtl="0">
              <a:lnSpc>
                <a:spcPct val="115000"/>
              </a:lnSpc>
              <a:spcBef>
                <a:spcPts val="0"/>
              </a:spcBef>
              <a:spcAft>
                <a:spcPts val="0"/>
              </a:spcAft>
              <a:buClr>
                <a:srgbClr val="0E101A"/>
              </a:buClr>
              <a:buSzPct val="100000"/>
              <a:buChar char="●"/>
            </a:pPr>
            <a:r>
              <a:rPr lang="en">
                <a:solidFill>
                  <a:srgbClr val="0E101A"/>
                </a:solidFill>
              </a:rPr>
              <a:t>Explain how changes in prices affect demand and supply.</a:t>
            </a:r>
            <a:endParaRPr>
              <a:solidFill>
                <a:srgbClr val="0E101A"/>
              </a:solidFill>
            </a:endParaRPr>
          </a:p>
          <a:p>
            <a:pPr marL="457200" lvl="0" indent="0" algn="l" rtl="0">
              <a:lnSpc>
                <a:spcPct val="115000"/>
              </a:lnSpc>
              <a:spcBef>
                <a:spcPts val="0"/>
              </a:spcBef>
              <a:spcAft>
                <a:spcPts val="0"/>
              </a:spcAft>
              <a:buNone/>
            </a:pPr>
            <a:endParaRPr>
              <a:solidFill>
                <a:srgbClr val="0E101A"/>
              </a:solidFill>
            </a:endParaRPr>
          </a:p>
          <a:p>
            <a:pPr marL="457200" lvl="0" indent="-369570" algn="l" rtl="0">
              <a:lnSpc>
                <a:spcPct val="115000"/>
              </a:lnSpc>
              <a:spcBef>
                <a:spcPts val="0"/>
              </a:spcBef>
              <a:spcAft>
                <a:spcPts val="0"/>
              </a:spcAft>
              <a:buClr>
                <a:srgbClr val="0E101A"/>
              </a:buClr>
              <a:buSzPct val="100000"/>
              <a:buChar char="●"/>
            </a:pPr>
            <a:r>
              <a:rPr lang="en">
                <a:solidFill>
                  <a:srgbClr val="0E101A"/>
                </a:solidFill>
              </a:rPr>
              <a:t>Apply the law of demand and supply in real-life scenarios.</a:t>
            </a:r>
            <a:endParaRPr>
              <a:solidFill>
                <a:srgbClr val="0E101A"/>
              </a:solidFill>
            </a:endParaRPr>
          </a:p>
          <a:p>
            <a:pPr marL="457200" lvl="0" indent="0" algn="l" rtl="0">
              <a:lnSpc>
                <a:spcPct val="115000"/>
              </a:lnSpc>
              <a:spcBef>
                <a:spcPts val="0"/>
              </a:spcBef>
              <a:spcAft>
                <a:spcPts val="0"/>
              </a:spcAft>
              <a:buNone/>
            </a:pPr>
            <a:endParaRPr/>
          </a:p>
          <a:p>
            <a:pPr marL="457200" lvl="0" indent="0" algn="l" rtl="0">
              <a:lnSpc>
                <a:spcPct val="115000"/>
              </a:lnSpc>
              <a:spcBef>
                <a:spcPts val="100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Select the type of road</a:t>
            </a:r>
            <a:endParaRPr/>
          </a:p>
        </p:txBody>
      </p:sp>
      <p:sp>
        <p:nvSpPr>
          <p:cNvPr id="281" name="Google Shape;281;p42"/>
          <p:cNvSpPr txBox="1">
            <a:spLocks noGrp="1"/>
          </p:cNvSpPr>
          <p:nvPr>
            <p:ph type="body" idx="1"/>
          </p:nvPr>
        </p:nvSpPr>
        <p:spPr>
          <a:xfrm>
            <a:off x="5528475" y="1482375"/>
            <a:ext cx="2801100" cy="3134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Start with the building roads in your </a:t>
            </a:r>
            <a:r>
              <a:rPr lang="en" b="1"/>
              <a:t>Simcity game.</a:t>
            </a:r>
            <a:endParaRPr b="1"/>
          </a:p>
          <a:p>
            <a:pPr marL="0" lvl="0" indent="0" algn="l" rtl="0">
              <a:spcBef>
                <a:spcPts val="0"/>
              </a:spcBef>
              <a:spcAft>
                <a:spcPts val="0"/>
              </a:spcAft>
              <a:buNone/>
            </a:pPr>
            <a:r>
              <a:rPr lang="en"/>
              <a:t>You can go for one-lane or two -lane roads.</a:t>
            </a:r>
            <a:endParaRPr/>
          </a:p>
        </p:txBody>
      </p:sp>
      <p:pic>
        <p:nvPicPr>
          <p:cNvPr id="282" name="Google Shape;282;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3775" y="1546148"/>
            <a:ext cx="4773749" cy="2677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504100" y="375875"/>
            <a:ext cx="5169300" cy="78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Setting up industrial buildings</a:t>
            </a:r>
            <a:endParaRPr/>
          </a:p>
        </p:txBody>
      </p:sp>
      <p:sp>
        <p:nvSpPr>
          <p:cNvPr id="288" name="Google Shape;288;p43"/>
          <p:cNvSpPr txBox="1">
            <a:spLocks noGrp="1"/>
          </p:cNvSpPr>
          <p:nvPr>
            <p:ph type="body" idx="1"/>
          </p:nvPr>
        </p:nvSpPr>
        <p:spPr>
          <a:xfrm>
            <a:off x="5477200" y="1482375"/>
            <a:ext cx="2852400" cy="31341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rPr>
              <a:t>If your group is focusing on building a city with a high demand for necessary goods, then you can go for building more industrial buildings.</a:t>
            </a:r>
            <a:endParaRPr sz="3300"/>
          </a:p>
          <a:p>
            <a:pPr marL="0" lvl="0" indent="0" algn="l" rtl="0">
              <a:spcBef>
                <a:spcPts val="0"/>
              </a:spcBef>
              <a:spcAft>
                <a:spcPts val="0"/>
              </a:spcAft>
              <a:buNone/>
            </a:pPr>
            <a:endParaRPr sz="3000"/>
          </a:p>
        </p:txBody>
      </p:sp>
      <p:pic>
        <p:nvPicPr>
          <p:cNvPr id="289" name="Google Shape;289;p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92275" y="1482375"/>
            <a:ext cx="4973102" cy="27835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33250" y="1439600"/>
            <a:ext cx="4650751" cy="2911151"/>
          </a:xfrm>
          <a:prstGeom prst="rect">
            <a:avLst/>
          </a:prstGeom>
          <a:noFill/>
          <a:ln>
            <a:noFill/>
          </a:ln>
        </p:spPr>
      </p:pic>
      <p:sp>
        <p:nvSpPr>
          <p:cNvPr id="295" name="Google Shape;295;p44"/>
          <p:cNvSpPr txBox="1">
            <a:spLocks noGrp="1"/>
          </p:cNvSpPr>
          <p:nvPr>
            <p:ph type="title"/>
          </p:nvPr>
        </p:nvSpPr>
        <p:spPr>
          <a:xfrm>
            <a:off x="504100" y="375875"/>
            <a:ext cx="5976600" cy="78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Setting up commercial buildings</a:t>
            </a:r>
            <a:endParaRPr/>
          </a:p>
        </p:txBody>
      </p:sp>
      <p:sp>
        <p:nvSpPr>
          <p:cNvPr id="296" name="Google Shape;296;p44"/>
          <p:cNvSpPr txBox="1">
            <a:spLocks noGrp="1"/>
          </p:cNvSpPr>
          <p:nvPr>
            <p:ph type="body" idx="1"/>
          </p:nvPr>
        </p:nvSpPr>
        <p:spPr>
          <a:xfrm>
            <a:off x="5155925" y="1482375"/>
            <a:ext cx="3173700" cy="31341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100">
                <a:solidFill>
                  <a:schemeClr val="dk1"/>
                </a:solidFill>
              </a:rPr>
              <a:t>If your group focuses on building a city with a high demand for luxury goods, then you can go for building more commercial buildings.</a:t>
            </a:r>
            <a:endParaRPr sz="3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54325" y="1547175"/>
            <a:ext cx="5146977" cy="2870500"/>
          </a:xfrm>
          <a:prstGeom prst="rect">
            <a:avLst/>
          </a:prstGeom>
          <a:noFill/>
          <a:ln>
            <a:noFill/>
          </a:ln>
        </p:spPr>
      </p:pic>
      <p:sp>
        <p:nvSpPr>
          <p:cNvPr id="302" name="Google Shape;302;p45"/>
          <p:cNvSpPr txBox="1">
            <a:spLocks noGrp="1"/>
          </p:cNvSpPr>
          <p:nvPr>
            <p:ph type="title"/>
          </p:nvPr>
        </p:nvSpPr>
        <p:spPr>
          <a:xfrm>
            <a:off x="284700" y="129800"/>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Choose &amp; Customize</a:t>
            </a:r>
            <a:endParaRPr/>
          </a:p>
        </p:txBody>
      </p:sp>
      <p:sp>
        <p:nvSpPr>
          <p:cNvPr id="303" name="Google Shape;303;p45"/>
          <p:cNvSpPr/>
          <p:nvPr/>
        </p:nvSpPr>
        <p:spPr>
          <a:xfrm>
            <a:off x="2360050" y="1679175"/>
            <a:ext cx="1785900" cy="400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5"/>
          <p:cNvSpPr txBox="1"/>
          <p:nvPr/>
        </p:nvSpPr>
        <p:spPr>
          <a:xfrm>
            <a:off x="716425" y="912200"/>
            <a:ext cx="1785900" cy="400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ssistant"/>
                <a:ea typeface="Assistant"/>
                <a:cs typeface="Assistant"/>
                <a:sym typeface="Assistant"/>
              </a:rPr>
              <a:t>Choose any utility</a:t>
            </a:r>
            <a:endParaRPr>
              <a:latin typeface="Assistant"/>
              <a:ea typeface="Assistant"/>
              <a:cs typeface="Assistant"/>
              <a:sym typeface="Assistant"/>
            </a:endParaRPr>
          </a:p>
        </p:txBody>
      </p:sp>
      <p:cxnSp>
        <p:nvCxnSpPr>
          <p:cNvPr id="305" name="Google Shape;305;p45"/>
          <p:cNvCxnSpPr>
            <a:stCxn id="303" idx="0"/>
          </p:cNvCxnSpPr>
          <p:nvPr/>
        </p:nvCxnSpPr>
        <p:spPr>
          <a:xfrm rot="10800000" flipH="1">
            <a:off x="3253000" y="814575"/>
            <a:ext cx="1441500" cy="864600"/>
          </a:xfrm>
          <a:prstGeom prst="straightConnector1">
            <a:avLst/>
          </a:prstGeom>
          <a:noFill/>
          <a:ln w="38100" cap="flat" cmpd="sng">
            <a:solidFill>
              <a:srgbClr val="FF0000"/>
            </a:solidFill>
            <a:prstDash val="solid"/>
            <a:round/>
            <a:headEnd type="none" w="med" len="med"/>
            <a:tailEnd type="triangle" w="med" len="med"/>
          </a:ln>
        </p:spPr>
      </p:cxnSp>
      <p:sp>
        <p:nvSpPr>
          <p:cNvPr id="306" name="Google Shape;306;p45"/>
          <p:cNvSpPr txBox="1"/>
          <p:nvPr/>
        </p:nvSpPr>
        <p:spPr>
          <a:xfrm>
            <a:off x="4757075" y="481100"/>
            <a:ext cx="1785900" cy="1046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ssistant"/>
                <a:ea typeface="Assistant"/>
                <a:cs typeface="Assistant"/>
                <a:sym typeface="Assistant"/>
              </a:rPr>
              <a:t>“Click here “to customize and provide utilities for your city  </a:t>
            </a:r>
            <a:endParaRPr>
              <a:latin typeface="Assistant"/>
              <a:ea typeface="Assistant"/>
              <a:cs typeface="Assistant"/>
              <a:sym typeface="Assistan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4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7300" y="1363775"/>
            <a:ext cx="6357052" cy="3564875"/>
          </a:xfrm>
          <a:prstGeom prst="rect">
            <a:avLst/>
          </a:prstGeom>
          <a:noFill/>
          <a:ln>
            <a:noFill/>
          </a:ln>
        </p:spPr>
      </p:pic>
      <p:sp>
        <p:nvSpPr>
          <p:cNvPr id="312" name="Google Shape;312;p46"/>
          <p:cNvSpPr/>
          <p:nvPr/>
        </p:nvSpPr>
        <p:spPr>
          <a:xfrm>
            <a:off x="2796325" y="1945150"/>
            <a:ext cx="3280200" cy="9627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3" name="Google Shape;313;p46"/>
          <p:cNvCxnSpPr>
            <a:stCxn id="312" idx="1"/>
            <a:endCxn id="314" idx="2"/>
          </p:cNvCxnSpPr>
          <p:nvPr/>
        </p:nvCxnSpPr>
        <p:spPr>
          <a:xfrm rot="10800000" flipH="1">
            <a:off x="3276699" y="1148334"/>
            <a:ext cx="631800" cy="937800"/>
          </a:xfrm>
          <a:prstGeom prst="straightConnector1">
            <a:avLst/>
          </a:prstGeom>
          <a:noFill/>
          <a:ln w="38100" cap="flat" cmpd="sng">
            <a:solidFill>
              <a:srgbClr val="FF0000"/>
            </a:solidFill>
            <a:prstDash val="solid"/>
            <a:round/>
            <a:headEnd type="none" w="med" len="med"/>
            <a:tailEnd type="triangle" w="med" len="med"/>
          </a:ln>
        </p:spPr>
      </p:cxnSp>
      <p:sp>
        <p:nvSpPr>
          <p:cNvPr id="314" name="Google Shape;314;p46"/>
          <p:cNvSpPr txBox="1"/>
          <p:nvPr/>
        </p:nvSpPr>
        <p:spPr>
          <a:xfrm>
            <a:off x="1740725" y="317075"/>
            <a:ext cx="4335600" cy="831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Helvetica Neue"/>
                <a:ea typeface="Helvetica Neue"/>
                <a:cs typeface="Helvetica Neue"/>
                <a:sym typeface="Helvetica Neue"/>
              </a:rPr>
              <a:t>You can choose the utility based on their capacity and demand</a:t>
            </a:r>
            <a:endParaRPr sz="2100">
              <a:latin typeface="Helvetica Neue"/>
              <a:ea typeface="Helvetica Neue"/>
              <a:cs typeface="Helvetica Neue"/>
              <a:sym typeface="Helvetica Neue"/>
            </a:endParaRPr>
          </a:p>
        </p:txBody>
      </p:sp>
      <p:sp>
        <p:nvSpPr>
          <p:cNvPr id="315" name="Google Shape;315;p46"/>
          <p:cNvSpPr txBox="1"/>
          <p:nvPr/>
        </p:nvSpPr>
        <p:spPr>
          <a:xfrm>
            <a:off x="2071900" y="4543750"/>
            <a:ext cx="1676400" cy="384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latin typeface="Assistant"/>
              <a:ea typeface="Assistant"/>
              <a:cs typeface="Assistant"/>
              <a:sym typeface="Assistan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51324" y="2311151"/>
            <a:ext cx="3808476" cy="2124001"/>
          </a:xfrm>
          <a:prstGeom prst="rect">
            <a:avLst/>
          </a:prstGeom>
          <a:noFill/>
          <a:ln>
            <a:noFill/>
          </a:ln>
        </p:spPr>
      </p:pic>
      <p:sp>
        <p:nvSpPr>
          <p:cNvPr id="321" name="Google Shape;321;p47"/>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Wrap it up !</a:t>
            </a:r>
            <a:endParaRPr/>
          </a:p>
        </p:txBody>
      </p:sp>
      <p:sp>
        <p:nvSpPr>
          <p:cNvPr id="322" name="Google Shape;322;p47"/>
          <p:cNvSpPr/>
          <p:nvPr/>
        </p:nvSpPr>
        <p:spPr>
          <a:xfrm>
            <a:off x="1862400" y="2398200"/>
            <a:ext cx="2163600" cy="347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 name="Google Shape;323;p47"/>
          <p:cNvCxnSpPr>
            <a:stCxn id="322" idx="0"/>
          </p:cNvCxnSpPr>
          <p:nvPr/>
        </p:nvCxnSpPr>
        <p:spPr>
          <a:xfrm rot="10800000" flipH="1">
            <a:off x="2944200" y="1939500"/>
            <a:ext cx="514500" cy="458700"/>
          </a:xfrm>
          <a:prstGeom prst="straightConnector1">
            <a:avLst/>
          </a:prstGeom>
          <a:noFill/>
          <a:ln w="38100" cap="flat" cmpd="sng">
            <a:solidFill>
              <a:srgbClr val="FF0000"/>
            </a:solidFill>
            <a:prstDash val="solid"/>
            <a:round/>
            <a:headEnd type="none" w="med" len="med"/>
            <a:tailEnd type="triangle" w="med" len="med"/>
          </a:ln>
        </p:spPr>
      </p:cxnSp>
      <p:sp>
        <p:nvSpPr>
          <p:cNvPr id="324" name="Google Shape;324;p47"/>
          <p:cNvSpPr txBox="1"/>
          <p:nvPr/>
        </p:nvSpPr>
        <p:spPr>
          <a:xfrm>
            <a:off x="5260475" y="2311150"/>
            <a:ext cx="3300300" cy="2124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Assistant"/>
                <a:ea typeface="Assistant"/>
                <a:cs typeface="Assistant"/>
                <a:sym typeface="Assistant"/>
              </a:rPr>
              <a:t>30 minutes will be given to you to open at least three utilities and then you can view the city structure of your classmates to see what things you could have done differently in the city planning.</a:t>
            </a:r>
            <a:endParaRPr sz="1800">
              <a:latin typeface="Assistant"/>
              <a:ea typeface="Assistant"/>
              <a:cs typeface="Assistant"/>
              <a:sym typeface="Assistant"/>
            </a:endParaRPr>
          </a:p>
        </p:txBody>
      </p:sp>
      <p:sp>
        <p:nvSpPr>
          <p:cNvPr id="325" name="Google Shape;325;p47"/>
          <p:cNvSpPr txBox="1"/>
          <p:nvPr/>
        </p:nvSpPr>
        <p:spPr>
          <a:xfrm>
            <a:off x="2982750" y="1091050"/>
            <a:ext cx="1785900" cy="831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ssistant"/>
                <a:ea typeface="Assistant"/>
                <a:cs typeface="Assistant"/>
                <a:sym typeface="Assistant"/>
              </a:rPr>
              <a:t>Your mission is to unlock at least three utilities</a:t>
            </a:r>
            <a:endParaRPr>
              <a:latin typeface="Assistant"/>
              <a:ea typeface="Assistant"/>
              <a:cs typeface="Assistant"/>
              <a:sym typeface="Assistan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Presentation</a:t>
            </a:r>
            <a:endParaRPr/>
          </a:p>
        </p:txBody>
      </p:sp>
      <p:sp>
        <p:nvSpPr>
          <p:cNvPr id="331" name="Google Shape;331;p48"/>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a:t>Share your city building with your classmates. </a:t>
            </a:r>
            <a:endParaRPr sz="2000" b="1"/>
          </a:p>
          <a:p>
            <a:pPr marL="0" lvl="0" indent="0" algn="l" rtl="0">
              <a:lnSpc>
                <a:spcPct val="115000"/>
              </a:lnSpc>
              <a:spcBef>
                <a:spcPts val="0"/>
              </a:spcBef>
              <a:spcAft>
                <a:spcPts val="0"/>
              </a:spcAft>
              <a:buNone/>
            </a:pPr>
            <a:r>
              <a:rPr lang="en" sz="1900"/>
              <a:t>Each group will get 2 minutes to present.</a:t>
            </a:r>
            <a:endParaRPr sz="1900"/>
          </a:p>
          <a:p>
            <a:pPr marL="457200" lvl="0" indent="-349250" algn="l" rtl="0">
              <a:lnSpc>
                <a:spcPct val="115000"/>
              </a:lnSpc>
              <a:spcBef>
                <a:spcPts val="0"/>
              </a:spcBef>
              <a:spcAft>
                <a:spcPts val="0"/>
              </a:spcAft>
              <a:buClr>
                <a:schemeClr val="dk2"/>
              </a:buClr>
              <a:buSzPts val="1900"/>
              <a:buFont typeface="Assistant"/>
              <a:buChar char="●"/>
            </a:pPr>
            <a:r>
              <a:rPr lang="en" sz="1900"/>
              <a:t>Introduce your group.</a:t>
            </a:r>
            <a:endParaRPr sz="1900"/>
          </a:p>
          <a:p>
            <a:pPr marL="457200" lvl="0" indent="-349250" algn="l" rtl="0">
              <a:lnSpc>
                <a:spcPct val="115000"/>
              </a:lnSpc>
              <a:spcBef>
                <a:spcPts val="0"/>
              </a:spcBef>
              <a:spcAft>
                <a:spcPts val="0"/>
              </a:spcAft>
              <a:buClr>
                <a:schemeClr val="dk2"/>
              </a:buClr>
              <a:buSzPts val="1900"/>
              <a:buFont typeface="Assistant"/>
              <a:buChar char="●"/>
            </a:pPr>
            <a:r>
              <a:rPr lang="en" sz="1900"/>
              <a:t>Mention your city name </a:t>
            </a:r>
            <a:endParaRPr sz="1900"/>
          </a:p>
          <a:p>
            <a:pPr marL="457200" lvl="0" indent="-349250" algn="l" rtl="0">
              <a:lnSpc>
                <a:spcPct val="115000"/>
              </a:lnSpc>
              <a:spcBef>
                <a:spcPts val="0"/>
              </a:spcBef>
              <a:spcAft>
                <a:spcPts val="0"/>
              </a:spcAft>
              <a:buClr>
                <a:schemeClr val="dk2"/>
              </a:buClr>
              <a:buSzPts val="1900"/>
              <a:buFont typeface="Assistant"/>
              <a:buChar char="●"/>
            </a:pPr>
            <a:r>
              <a:rPr lang="en" sz="1900"/>
              <a:t>How did price affect the usage and demand of the utilities?</a:t>
            </a:r>
            <a:endParaRPr sz="1900"/>
          </a:p>
          <a:p>
            <a:pPr marL="457200" lvl="0" indent="-349250" algn="l" rtl="0">
              <a:lnSpc>
                <a:spcPct val="115000"/>
              </a:lnSpc>
              <a:spcBef>
                <a:spcPts val="0"/>
              </a:spcBef>
              <a:spcAft>
                <a:spcPts val="0"/>
              </a:spcAft>
              <a:buClr>
                <a:schemeClr val="dk2"/>
              </a:buClr>
              <a:buSzPts val="1900"/>
              <a:buFont typeface="Assistant"/>
              <a:buChar char="●"/>
            </a:pPr>
            <a:r>
              <a:rPr lang="en" sz="1900"/>
              <a:t>What aspects of city planning did you learn about after using “Simcity”?</a:t>
            </a:r>
            <a:endParaRPr sz="1900"/>
          </a:p>
          <a:p>
            <a:pPr marL="0" lvl="0" indent="0" algn="l" rtl="0">
              <a:lnSpc>
                <a:spcPct val="150000"/>
              </a:lnSpc>
              <a:spcBef>
                <a:spcPts val="0"/>
              </a:spcBef>
              <a:spcAft>
                <a:spcPts val="0"/>
              </a:spcAft>
              <a:buNone/>
            </a:pPr>
            <a:endParaRPr sz="2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Reflection</a:t>
            </a:r>
            <a:endParaRPr/>
          </a:p>
        </p:txBody>
      </p:sp>
      <p:sp>
        <p:nvSpPr>
          <p:cNvPr id="337" name="Google Shape;337;p49"/>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E101A"/>
                </a:solidFill>
              </a:rPr>
              <a:t>Now share your experience while playing SimCity and making decisions as a mayor and how you have reflected demand and supply in an economy.</a:t>
            </a:r>
            <a:endParaRPr sz="1800" b="1"/>
          </a:p>
          <a:p>
            <a:pPr marL="457200" lvl="0" indent="-349250" algn="l" rtl="0">
              <a:lnSpc>
                <a:spcPct val="115000"/>
              </a:lnSpc>
              <a:spcBef>
                <a:spcPts val="0"/>
              </a:spcBef>
              <a:spcAft>
                <a:spcPts val="0"/>
              </a:spcAft>
              <a:buSzPts val="1900"/>
              <a:buAutoNum type="arabicPeriod"/>
            </a:pPr>
            <a:r>
              <a:rPr lang="en" sz="1900"/>
              <a:t>In simcity how does the law of supply and demand affect the growth and development of the city? Can you give some examples?</a:t>
            </a:r>
            <a:endParaRPr sz="1900"/>
          </a:p>
          <a:p>
            <a:pPr marL="457200" lvl="0" indent="-349250" algn="l" rtl="0">
              <a:lnSpc>
                <a:spcPct val="115000"/>
              </a:lnSpc>
              <a:spcBef>
                <a:spcPts val="0"/>
              </a:spcBef>
              <a:spcAft>
                <a:spcPts val="0"/>
              </a:spcAft>
              <a:buSzPts val="1900"/>
              <a:buAutoNum type="arabicPeriod"/>
            </a:pPr>
            <a:r>
              <a:rPr lang="en" sz="1900"/>
              <a:t>Did you have a surplus or any shortage of any particular resource? How did you address that issue?</a:t>
            </a:r>
            <a:endParaRPr sz="1900"/>
          </a:p>
          <a:p>
            <a:pPr marL="457200" lvl="0" indent="-349250" algn="l" rtl="0">
              <a:lnSpc>
                <a:spcPct val="115000"/>
              </a:lnSpc>
              <a:spcBef>
                <a:spcPts val="0"/>
              </a:spcBef>
              <a:spcAft>
                <a:spcPts val="0"/>
              </a:spcAft>
              <a:buSzPts val="1900"/>
              <a:buAutoNum type="arabicPeriod"/>
            </a:pPr>
            <a:r>
              <a:rPr lang="en" sz="1900"/>
              <a:t>Did you notice any patterns in the demand for different goods and services in your city ? How did you respond to these patterns?</a:t>
            </a:r>
            <a:endParaRPr sz="1900"/>
          </a:p>
          <a:p>
            <a:pPr marL="0" lvl="0" indent="0" algn="l" rtl="0">
              <a:spcBef>
                <a:spcPts val="0"/>
              </a:spcBef>
              <a:spcAft>
                <a:spcPts val="0"/>
              </a:spcAft>
              <a:buNone/>
            </a:pPr>
            <a:endParaRPr sz="19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Constructive Feedback!</a:t>
            </a:r>
            <a:endParaRPr/>
          </a:p>
        </p:txBody>
      </p:sp>
      <p:sp>
        <p:nvSpPr>
          <p:cNvPr id="343" name="Google Shape;343;p50"/>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Char char="●"/>
            </a:pPr>
            <a:r>
              <a:rPr lang="en" sz="2300"/>
              <a:t>Be specific. Instead of saying “Great Work”, share what you liked in the project.</a:t>
            </a:r>
            <a:endParaRPr sz="2300"/>
          </a:p>
          <a:p>
            <a:pPr marL="457200" lvl="0" indent="-374650" algn="l" rtl="0">
              <a:spcBef>
                <a:spcPts val="0"/>
              </a:spcBef>
              <a:spcAft>
                <a:spcPts val="0"/>
              </a:spcAft>
              <a:buSzPts val="2300"/>
              <a:buChar char="●"/>
            </a:pPr>
            <a:r>
              <a:rPr lang="en" sz="2300"/>
              <a:t>Share what can be improved.</a:t>
            </a:r>
            <a:endParaRPr sz="2300"/>
          </a:p>
          <a:p>
            <a:pPr marL="457200" lvl="0" indent="-374650" algn="l" rtl="0">
              <a:spcBef>
                <a:spcPts val="0"/>
              </a:spcBef>
              <a:spcAft>
                <a:spcPts val="0"/>
              </a:spcAft>
              <a:buSzPts val="2300"/>
              <a:buChar char="●"/>
            </a:pPr>
            <a:r>
              <a:rPr lang="en" sz="2300"/>
              <a:t>Use respectable language: “I think..”, “You might want to…”, “I could have done it this way…” </a:t>
            </a:r>
            <a:endParaRPr sz="2300"/>
          </a:p>
        </p:txBody>
      </p:sp>
      <p:pic>
        <p:nvPicPr>
          <p:cNvPr id="344" name="Google Shape;344;p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94100" y="133350"/>
            <a:ext cx="1092724" cy="10927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51"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351" name="Google Shape;351;p51"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571750"/>
            <a:ext cx="4724400" cy="2571750"/>
          </a:xfrm>
          <a:prstGeom prst="rect">
            <a:avLst/>
          </a:prstGeom>
          <a:noFill/>
          <a:ln>
            <a:noFill/>
          </a:ln>
        </p:spPr>
      </p:pic>
      <p:pic>
        <p:nvPicPr>
          <p:cNvPr id="352" name="Google Shape;352;p51"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213" y="0"/>
            <a:ext cx="2490505" cy="2228850"/>
          </a:xfrm>
          <a:prstGeom prst="rect">
            <a:avLst/>
          </a:prstGeom>
          <a:noFill/>
          <a:ln>
            <a:noFill/>
          </a:ln>
        </p:spPr>
      </p:pic>
      <p:pic>
        <p:nvPicPr>
          <p:cNvPr id="353" name="Google Shape;353;p51"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354" name="Google Shape;354;p51"/>
          <p:cNvSpPr/>
          <p:nvPr/>
        </p:nvSpPr>
        <p:spPr>
          <a:xfrm>
            <a:off x="928688" y="599859"/>
            <a:ext cx="4138500" cy="652500"/>
          </a:xfrm>
          <a:prstGeom prst="rect">
            <a:avLst/>
          </a:prstGeom>
          <a:noFill/>
          <a:ln>
            <a:noFill/>
          </a:ln>
        </p:spPr>
        <p:txBody>
          <a:bodyPr spcFirstLastPara="1" wrap="square" lIns="0" tIns="0" rIns="0" bIns="0" anchor="t" anchorCtr="0">
            <a:noAutofit/>
          </a:bodyPr>
          <a:lstStyle/>
          <a:p>
            <a:pPr marL="0" marR="0" lvl="0" indent="0" algn="l" rtl="0">
              <a:lnSpc>
                <a:spcPct val="118750"/>
              </a:lnSpc>
              <a:spcBef>
                <a:spcPts val="0"/>
              </a:spcBef>
              <a:spcAft>
                <a:spcPts val="0"/>
              </a:spcAft>
              <a:buNone/>
            </a:pPr>
            <a:r>
              <a:rPr lang="en" sz="5000" b="1" i="0" u="none" strike="noStrike" cap="none">
                <a:solidFill>
                  <a:srgbClr val="FFFFFF"/>
                </a:solidFill>
                <a:latin typeface="Helvetica Neue"/>
                <a:ea typeface="Helvetica Neue"/>
                <a:cs typeface="Helvetica Neue"/>
                <a:sym typeface="Helvetica Neue"/>
              </a:rPr>
              <a:t>Thank You</a:t>
            </a:r>
            <a:endParaRPr sz="5000" b="0" i="0" u="none" strike="noStrike" cap="none">
              <a:solidFill>
                <a:schemeClr val="dk1"/>
              </a:solidFill>
              <a:latin typeface="Calibri"/>
              <a:ea typeface="Calibri"/>
              <a:cs typeface="Calibri"/>
              <a:sym typeface="Calibri"/>
            </a:endParaRPr>
          </a:p>
        </p:txBody>
      </p:sp>
      <p:sp>
        <p:nvSpPr>
          <p:cNvPr id="355" name="Google Shape;355;p51"/>
          <p:cNvSpPr/>
          <p:nvPr/>
        </p:nvSpPr>
        <p:spPr>
          <a:xfrm>
            <a:off x="976326" y="2562022"/>
            <a:ext cx="3459000" cy="6000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None/>
            </a:pPr>
            <a:r>
              <a:rPr lang="en" sz="1200" b="0" i="0" u="none" strike="noStrike" cap="none">
                <a:solidFill>
                  <a:srgbClr val="FFFFFF"/>
                </a:solidFill>
                <a:latin typeface="Assistant"/>
                <a:ea typeface="Assistant"/>
                <a:cs typeface="Assistant"/>
                <a:sym typeface="Assistant"/>
              </a:rPr>
              <a:t>edm8ker is a fully owned brand of </a:t>
            </a:r>
            <a:r>
              <a:rPr lang="en" sz="1200" b="1" i="0" u="none" strike="noStrike" cap="none">
                <a:solidFill>
                  <a:srgbClr val="FFFFFF"/>
                </a:solidFill>
                <a:latin typeface="Assistant"/>
                <a:ea typeface="Assistant"/>
                <a:cs typeface="Assistant"/>
                <a:sym typeface="Assistant"/>
              </a:rPr>
              <a:t>Makedemy Pte Ltd</a:t>
            </a:r>
            <a:br>
              <a:rPr lang="en" sz="1200" b="1" i="0" u="none" strike="noStrike" cap="none">
                <a:solidFill>
                  <a:srgbClr val="FFFFFF"/>
                </a:solidFill>
                <a:latin typeface="Assistant"/>
                <a:ea typeface="Assistant"/>
                <a:cs typeface="Assistant"/>
                <a:sym typeface="Assistant"/>
              </a:rPr>
            </a:br>
            <a:r>
              <a:rPr lang="en" sz="1200" b="0" i="0" u="none" strike="noStrike" cap="none">
                <a:solidFill>
                  <a:srgbClr val="FFFFFF"/>
                </a:solidFill>
                <a:latin typeface="Assistant"/>
                <a:ea typeface="Assistant"/>
                <a:cs typeface="Assistant"/>
                <a:sym typeface="Assistant"/>
              </a:rPr>
              <a:t>A member of the SL2 group of social enterprises.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Ground Rules</a:t>
            </a:r>
            <a:endParaRPr/>
          </a:p>
        </p:txBody>
      </p:sp>
      <p:pic>
        <p:nvPicPr>
          <p:cNvPr id="149" name="Google Shape;149;p2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557" t="-4513" r="-21763" b="-3723"/>
          <a:stretch/>
        </p:blipFill>
        <p:spPr>
          <a:xfrm>
            <a:off x="279625" y="1190098"/>
            <a:ext cx="2033700" cy="1525200"/>
          </a:xfrm>
          <a:prstGeom prst="roundRect">
            <a:avLst>
              <a:gd name="adj" fmla="val 16667"/>
            </a:avLst>
          </a:prstGeom>
          <a:noFill/>
          <a:ln>
            <a:noFill/>
          </a:ln>
        </p:spPr>
      </p:pic>
      <p:sp>
        <p:nvSpPr>
          <p:cNvPr id="150" name="Google Shape;150;p25"/>
          <p:cNvSpPr txBox="1">
            <a:spLocks noGrp="1"/>
          </p:cNvSpPr>
          <p:nvPr>
            <p:ph type="body" idx="1"/>
          </p:nvPr>
        </p:nvSpPr>
        <p:spPr>
          <a:xfrm>
            <a:off x="279625" y="3107475"/>
            <a:ext cx="20241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chemeClr val="dk1"/>
                </a:solidFill>
              </a:rPr>
              <a:t>Be respectful of one another</a:t>
            </a:r>
            <a:endParaRPr sz="1650">
              <a:solidFill>
                <a:schemeClr val="dk1"/>
              </a:solidFill>
            </a:endParaRPr>
          </a:p>
          <a:p>
            <a:pPr marL="0" lvl="0" indent="0" algn="l" rtl="0">
              <a:spcBef>
                <a:spcPts val="0"/>
              </a:spcBef>
              <a:spcAft>
                <a:spcPts val="0"/>
              </a:spcAft>
              <a:buNone/>
            </a:pPr>
            <a:endParaRPr sz="1650">
              <a:solidFill>
                <a:schemeClr val="dk1"/>
              </a:solidFill>
            </a:endParaRPr>
          </a:p>
        </p:txBody>
      </p:sp>
      <p:pic>
        <p:nvPicPr>
          <p:cNvPr id="151" name="Google Shape;151;p25"/>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16666" r="-16666"/>
          <a:stretch/>
        </p:blipFill>
        <p:spPr>
          <a:xfrm>
            <a:off x="2497475" y="1190098"/>
            <a:ext cx="2033700" cy="1525200"/>
          </a:xfrm>
          <a:prstGeom prst="roundRect">
            <a:avLst>
              <a:gd name="adj" fmla="val 16667"/>
            </a:avLst>
          </a:prstGeom>
          <a:noFill/>
          <a:ln>
            <a:noFill/>
          </a:ln>
        </p:spPr>
      </p:pic>
      <p:sp>
        <p:nvSpPr>
          <p:cNvPr id="152" name="Google Shape;152;p25"/>
          <p:cNvSpPr txBox="1">
            <a:spLocks noGrp="1"/>
          </p:cNvSpPr>
          <p:nvPr>
            <p:ph type="subTitle" idx="4294967295"/>
          </p:nvPr>
        </p:nvSpPr>
        <p:spPr>
          <a:xfrm>
            <a:off x="2497475" y="3107475"/>
            <a:ext cx="2024100" cy="1344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solidFill>
                  <a:schemeClr val="dk1"/>
                </a:solidFill>
              </a:rPr>
              <a:t>Raise your hand if you have anything to share.</a:t>
            </a:r>
            <a:endParaRPr>
              <a:solidFill>
                <a:schemeClr val="dk1"/>
              </a:solidFill>
            </a:endParaRPr>
          </a:p>
          <a:p>
            <a:pPr marL="0" lvl="0" indent="0" algn="l" rtl="0">
              <a:spcBef>
                <a:spcPts val="0"/>
              </a:spcBef>
              <a:spcAft>
                <a:spcPts val="0"/>
              </a:spcAft>
              <a:buNone/>
            </a:pPr>
            <a:endParaRPr/>
          </a:p>
        </p:txBody>
      </p:sp>
      <p:pic>
        <p:nvPicPr>
          <p:cNvPr id="153" name="Google Shape;153;p25"/>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l="-21614" t="-3749" r="-21242" b="-3374"/>
          <a:stretch/>
        </p:blipFill>
        <p:spPr>
          <a:xfrm>
            <a:off x="4715325" y="1190098"/>
            <a:ext cx="2033700" cy="1525200"/>
          </a:xfrm>
          <a:prstGeom prst="roundRect">
            <a:avLst>
              <a:gd name="adj" fmla="val 16667"/>
            </a:avLst>
          </a:prstGeom>
          <a:noFill/>
          <a:ln>
            <a:noFill/>
          </a:ln>
        </p:spPr>
      </p:pic>
      <p:sp>
        <p:nvSpPr>
          <p:cNvPr id="154" name="Google Shape;154;p25"/>
          <p:cNvSpPr txBox="1">
            <a:spLocks noGrp="1"/>
          </p:cNvSpPr>
          <p:nvPr>
            <p:ph type="subTitle" idx="4294967295"/>
          </p:nvPr>
        </p:nvSpPr>
        <p:spPr>
          <a:xfrm>
            <a:off x="4715325" y="3107475"/>
            <a:ext cx="20241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chemeClr val="dk1"/>
                </a:solidFill>
              </a:rPr>
              <a:t>Listen attentively and follow instructions.</a:t>
            </a:r>
            <a:endParaRPr sz="1650">
              <a:solidFill>
                <a:schemeClr val="dk1"/>
              </a:solidFill>
            </a:endParaRPr>
          </a:p>
        </p:txBody>
      </p:sp>
      <p:pic>
        <p:nvPicPr>
          <p:cNvPr id="155" name="Google Shape;155;p25"/>
          <p:cNvPicPr preferRelativeResize="0">
            <a:picLocks noGrp="1"/>
          </p:cNvPicPr>
          <p:nvPr>
            <p:ph type="pic" idx="5"/>
          </p:nvPr>
        </p:nvPicPr>
        <p:blipFill rotWithShape="1">
          <a:blip r:embed="rId6" cstate="screen">
            <a:alphaModFix/>
            <a:extLst>
              <a:ext uri="{28A0092B-C50C-407E-A947-70E740481C1C}">
                <a14:useLocalDpi xmlns:a14="http://schemas.microsoft.com/office/drawing/2010/main"/>
              </a:ext>
            </a:extLst>
          </a:blip>
          <a:srcRect l="-18775" t="-1578" r="-18775" b="-1578"/>
          <a:stretch/>
        </p:blipFill>
        <p:spPr>
          <a:xfrm>
            <a:off x="6933175" y="1190098"/>
            <a:ext cx="2033700" cy="1525200"/>
          </a:xfrm>
          <a:prstGeom prst="roundRect">
            <a:avLst>
              <a:gd name="adj" fmla="val 16667"/>
            </a:avLst>
          </a:prstGeom>
          <a:noFill/>
          <a:ln>
            <a:noFill/>
          </a:ln>
        </p:spPr>
      </p:pic>
      <p:sp>
        <p:nvSpPr>
          <p:cNvPr id="156" name="Google Shape;156;p25"/>
          <p:cNvSpPr txBox="1">
            <a:spLocks noGrp="1"/>
          </p:cNvSpPr>
          <p:nvPr>
            <p:ph type="subTitle" idx="4294967295"/>
          </p:nvPr>
        </p:nvSpPr>
        <p:spPr>
          <a:xfrm>
            <a:off x="6933175" y="3107475"/>
            <a:ext cx="20241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chemeClr val="dk1"/>
                </a:solidFill>
              </a:rPr>
              <a:t>Complete tasks in given time</a:t>
            </a:r>
            <a:endParaRPr sz="165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676275" y="723900"/>
            <a:ext cx="3505200" cy="6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Collaborate</a:t>
            </a:r>
            <a:endParaRPr/>
          </a:p>
        </p:txBody>
      </p:sp>
      <p:pic>
        <p:nvPicPr>
          <p:cNvPr id="162" name="Google Shape;162;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90350" y="1596425"/>
            <a:ext cx="3013975" cy="301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16666" r="-16666"/>
          <a:stretch/>
        </p:blipFill>
        <p:spPr>
          <a:xfrm>
            <a:off x="810200" y="1724637"/>
            <a:ext cx="1792800" cy="1344600"/>
          </a:xfrm>
          <a:prstGeom prst="roundRect">
            <a:avLst>
              <a:gd name="adj" fmla="val 16667"/>
            </a:avLst>
          </a:prstGeom>
        </p:spPr>
      </p:pic>
      <p:pic>
        <p:nvPicPr>
          <p:cNvPr id="168" name="Google Shape;168;p27"/>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16666" r="-16666"/>
          <a:stretch/>
        </p:blipFill>
        <p:spPr>
          <a:xfrm>
            <a:off x="3675588" y="1724637"/>
            <a:ext cx="1792800" cy="1344600"/>
          </a:xfrm>
          <a:prstGeom prst="roundRect">
            <a:avLst>
              <a:gd name="adj" fmla="val 16667"/>
            </a:avLst>
          </a:prstGeom>
        </p:spPr>
      </p:pic>
      <p:pic>
        <p:nvPicPr>
          <p:cNvPr id="169" name="Google Shape;169;p27"/>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l="-16666" r="-16666"/>
          <a:stretch/>
        </p:blipFill>
        <p:spPr>
          <a:xfrm>
            <a:off x="6541000" y="1724637"/>
            <a:ext cx="1792800" cy="1344600"/>
          </a:xfrm>
          <a:prstGeom prst="roundRect">
            <a:avLst>
              <a:gd name="adj" fmla="val 16667"/>
            </a:avLst>
          </a:prstGeom>
        </p:spPr>
      </p:pic>
      <p:sp>
        <p:nvSpPr>
          <p:cNvPr id="170" name="Google Shape;170;p27"/>
          <p:cNvSpPr txBox="1">
            <a:spLocks noGrp="1"/>
          </p:cNvSpPr>
          <p:nvPr>
            <p:ph type="subTitle" idx="1"/>
          </p:nvPr>
        </p:nvSpPr>
        <p:spPr>
          <a:xfrm>
            <a:off x="494600" y="3798900"/>
            <a:ext cx="24240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Help your team members to stick to their tasks!</a:t>
            </a:r>
            <a:endParaRPr/>
          </a:p>
          <a:p>
            <a:pPr marL="0" lvl="0" indent="0" algn="ctr"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Monitor what they are doing.</a:t>
            </a:r>
            <a:endParaRPr/>
          </a:p>
        </p:txBody>
      </p:sp>
      <p:sp>
        <p:nvSpPr>
          <p:cNvPr id="171" name="Google Shape;171;p27"/>
          <p:cNvSpPr txBox="1">
            <a:spLocks noGrp="1"/>
          </p:cNvSpPr>
          <p:nvPr>
            <p:ph type="title" idx="5"/>
          </p:nvPr>
        </p:nvSpPr>
        <p:spPr>
          <a:xfrm>
            <a:off x="494600" y="3151600"/>
            <a:ext cx="2424000" cy="69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Project Manager</a:t>
            </a:r>
            <a:endParaRPr/>
          </a:p>
        </p:txBody>
      </p:sp>
      <p:sp>
        <p:nvSpPr>
          <p:cNvPr id="172" name="Google Shape;172;p27"/>
          <p:cNvSpPr txBox="1">
            <a:spLocks noGrp="1"/>
          </p:cNvSpPr>
          <p:nvPr>
            <p:ph type="subTitle" idx="6"/>
          </p:nvPr>
        </p:nvSpPr>
        <p:spPr>
          <a:xfrm>
            <a:off x="3360000" y="3798900"/>
            <a:ext cx="2424000" cy="1344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a:t>Collect materials and tools from the teacher. </a:t>
            </a:r>
            <a:endParaRPr/>
          </a:p>
          <a:p>
            <a:pPr marL="0" lvl="0" indent="0" algn="l" rtl="0">
              <a:spcBef>
                <a:spcPts val="0"/>
              </a:spcBef>
              <a:spcAft>
                <a:spcPts val="0"/>
              </a:spcAft>
              <a:buClr>
                <a:schemeClr val="dk1"/>
              </a:buClr>
              <a:buSzPts val="1100"/>
              <a:buFont typeface="Arial"/>
              <a:buNone/>
            </a:pPr>
            <a:r>
              <a:rPr lang="en"/>
              <a:t>Ensure team members are using them properly. </a:t>
            </a:r>
            <a:endParaRPr/>
          </a:p>
          <a:p>
            <a:pPr marL="0" lvl="0" indent="0" algn="l" rtl="0">
              <a:spcBef>
                <a:spcPts val="0"/>
              </a:spcBef>
              <a:spcAft>
                <a:spcPts val="0"/>
              </a:spcAft>
              <a:buClr>
                <a:schemeClr val="dk1"/>
              </a:buClr>
              <a:buSzPts val="1100"/>
              <a:buFont typeface="Arial"/>
              <a:buNone/>
            </a:pPr>
            <a:r>
              <a:rPr lang="en"/>
              <a:t>Return when you are done!</a:t>
            </a:r>
            <a:endParaRPr/>
          </a:p>
        </p:txBody>
      </p:sp>
      <p:sp>
        <p:nvSpPr>
          <p:cNvPr id="173" name="Google Shape;173;p27"/>
          <p:cNvSpPr txBox="1">
            <a:spLocks noGrp="1"/>
          </p:cNvSpPr>
          <p:nvPr>
            <p:ph type="title" idx="7"/>
          </p:nvPr>
        </p:nvSpPr>
        <p:spPr>
          <a:xfrm>
            <a:off x="3360000" y="3151600"/>
            <a:ext cx="2424000" cy="69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Resource Manager</a:t>
            </a:r>
            <a:endParaRPr/>
          </a:p>
        </p:txBody>
      </p:sp>
      <p:sp>
        <p:nvSpPr>
          <p:cNvPr id="174" name="Google Shape;174;p27"/>
          <p:cNvSpPr txBox="1">
            <a:spLocks noGrp="1"/>
          </p:cNvSpPr>
          <p:nvPr>
            <p:ph type="subTitle" idx="8"/>
          </p:nvPr>
        </p:nvSpPr>
        <p:spPr>
          <a:xfrm>
            <a:off x="6225400" y="3798900"/>
            <a:ext cx="2424000" cy="1344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018"/>
              <a:buFont typeface="Arial"/>
              <a:buNone/>
            </a:pPr>
            <a:r>
              <a:rPr lang="en" sz="1210"/>
              <a:t>Keep track of time! Check the timer every few mins.  </a:t>
            </a:r>
            <a:endParaRPr sz="1210"/>
          </a:p>
          <a:p>
            <a:pPr marL="0" lvl="0" indent="0" algn="l" rtl="0">
              <a:lnSpc>
                <a:spcPct val="115000"/>
              </a:lnSpc>
              <a:spcBef>
                <a:spcPts val="0"/>
              </a:spcBef>
              <a:spcAft>
                <a:spcPts val="0"/>
              </a:spcAft>
              <a:buClr>
                <a:schemeClr val="dk1"/>
              </a:buClr>
              <a:buSzPts val="1018"/>
              <a:buFont typeface="Arial"/>
              <a:buNone/>
            </a:pPr>
            <a:endParaRPr sz="1210"/>
          </a:p>
          <a:p>
            <a:pPr marL="0" lvl="0" indent="0" algn="l" rtl="0">
              <a:lnSpc>
                <a:spcPct val="115000"/>
              </a:lnSpc>
              <a:spcBef>
                <a:spcPts val="0"/>
              </a:spcBef>
              <a:spcAft>
                <a:spcPts val="0"/>
              </a:spcAft>
              <a:buClr>
                <a:schemeClr val="dk1"/>
              </a:buClr>
              <a:buSzPts val="1018"/>
              <a:buFont typeface="Arial"/>
              <a:buNone/>
            </a:pPr>
            <a:r>
              <a:rPr lang="en" sz="1210"/>
              <a:t>Help team members to complete the task on time. </a:t>
            </a:r>
            <a:endParaRPr/>
          </a:p>
        </p:txBody>
      </p:sp>
      <p:sp>
        <p:nvSpPr>
          <p:cNvPr id="175" name="Google Shape;175;p27"/>
          <p:cNvSpPr txBox="1">
            <a:spLocks noGrp="1"/>
          </p:cNvSpPr>
          <p:nvPr>
            <p:ph type="title" idx="9"/>
          </p:nvPr>
        </p:nvSpPr>
        <p:spPr>
          <a:xfrm>
            <a:off x="6225400" y="3151600"/>
            <a:ext cx="2424000" cy="69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Time Keeper</a:t>
            </a:r>
            <a:endParaRPr/>
          </a:p>
        </p:txBody>
      </p:sp>
      <p:sp>
        <p:nvSpPr>
          <p:cNvPr id="176" name="Google Shape;176;p27"/>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Team Roles</a:t>
            </a:r>
            <a:endParaRPr/>
          </a:p>
        </p:txBody>
      </p:sp>
      <p:sp>
        <p:nvSpPr>
          <p:cNvPr id="177" name="Google Shape;177;p27"/>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Have you ever been to a market place with a large number of buyers and sellers.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conduct a mock market </a:t>
            </a:r>
            <a:endParaRPr/>
          </a:p>
        </p:txBody>
      </p:sp>
      <p:sp>
        <p:nvSpPr>
          <p:cNvPr id="188" name="Google Shape;188;p29"/>
          <p:cNvSpPr txBox="1">
            <a:spLocks noGrp="1"/>
          </p:cNvSpPr>
          <p:nvPr>
            <p:ph type="body" idx="1"/>
          </p:nvPr>
        </p:nvSpPr>
        <p:spPr>
          <a:xfrm>
            <a:off x="3335800" y="1461700"/>
            <a:ext cx="4893900" cy="3199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Let’s conduct a mock marketplace inside the classroom where :</a:t>
            </a:r>
            <a:endParaRPr/>
          </a:p>
          <a:p>
            <a:pPr marL="457200" lvl="0" indent="-341389" algn="l" rtl="0">
              <a:spcBef>
                <a:spcPts val="0"/>
              </a:spcBef>
              <a:spcAft>
                <a:spcPts val="0"/>
              </a:spcAft>
              <a:buSzPct val="100000"/>
              <a:buChar char="●"/>
            </a:pPr>
            <a:r>
              <a:rPr lang="en" sz="2291"/>
              <a:t>Divide whole class into two groups : “</a:t>
            </a:r>
            <a:r>
              <a:rPr lang="en" sz="2291" b="1"/>
              <a:t>Buyers”</a:t>
            </a:r>
            <a:r>
              <a:rPr lang="en" sz="2291"/>
              <a:t> and “</a:t>
            </a:r>
            <a:r>
              <a:rPr lang="en" sz="2291" b="1"/>
              <a:t>sellers”</a:t>
            </a:r>
            <a:endParaRPr sz="2291" b="1"/>
          </a:p>
          <a:p>
            <a:pPr marL="457200" lvl="0" indent="-341389" algn="l" rtl="0">
              <a:spcBef>
                <a:spcPts val="0"/>
              </a:spcBef>
              <a:spcAft>
                <a:spcPts val="0"/>
              </a:spcAft>
              <a:buSzPct val="100000"/>
              <a:buChar char="●"/>
            </a:pPr>
            <a:r>
              <a:rPr lang="en" sz="2291"/>
              <a:t>Provide “</a:t>
            </a:r>
            <a:r>
              <a:rPr lang="en" sz="2291" b="1"/>
              <a:t>Buyers”</a:t>
            </a:r>
            <a:r>
              <a:rPr lang="en" sz="2291"/>
              <a:t> with the budget of </a:t>
            </a:r>
            <a:r>
              <a:rPr lang="en" sz="2291" b="1"/>
              <a:t>$50</a:t>
            </a:r>
            <a:r>
              <a:rPr lang="en" sz="2291"/>
              <a:t>.</a:t>
            </a:r>
            <a:endParaRPr sz="2291"/>
          </a:p>
          <a:p>
            <a:pPr marL="457200" lvl="0" indent="-341389" algn="l" rtl="0">
              <a:spcBef>
                <a:spcPts val="0"/>
              </a:spcBef>
              <a:spcAft>
                <a:spcPts val="0"/>
              </a:spcAft>
              <a:buSzPct val="100000"/>
              <a:buChar char="●"/>
            </a:pPr>
            <a:r>
              <a:rPr lang="en" sz="2291"/>
              <a:t>Provide “</a:t>
            </a:r>
            <a:r>
              <a:rPr lang="en" sz="2291" b="1"/>
              <a:t>Sellers”</a:t>
            </a:r>
            <a:r>
              <a:rPr lang="en" sz="2291"/>
              <a:t> with a variety of items and set price for them.</a:t>
            </a:r>
            <a:endParaRPr sz="2291"/>
          </a:p>
          <a:p>
            <a:pPr marL="457200" lvl="0" indent="-341389" algn="l" rtl="0">
              <a:spcBef>
                <a:spcPts val="0"/>
              </a:spcBef>
              <a:spcAft>
                <a:spcPts val="0"/>
              </a:spcAft>
              <a:buSzPct val="100000"/>
              <a:buChar char="●"/>
            </a:pPr>
            <a:r>
              <a:rPr lang="en" sz="2291"/>
              <a:t>Allow the Sellers and Buyers to </a:t>
            </a:r>
            <a:r>
              <a:rPr lang="en" sz="2291" b="1"/>
              <a:t>negotiate</a:t>
            </a:r>
            <a:r>
              <a:rPr lang="en" sz="2291"/>
              <a:t> until they reach to an agreement.</a:t>
            </a:r>
            <a:endParaRPr sz="2291"/>
          </a:p>
        </p:txBody>
      </p:sp>
      <p:pic>
        <p:nvPicPr>
          <p:cNvPr id="189" name="Google Shape;189;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450" y="1536312"/>
            <a:ext cx="3031000" cy="2070875"/>
          </a:xfrm>
          <a:prstGeom prst="rect">
            <a:avLst/>
          </a:prstGeom>
          <a:noFill/>
          <a:ln>
            <a:noFill/>
          </a:ln>
        </p:spPr>
      </p:pic>
      <p:pic>
        <p:nvPicPr>
          <p:cNvPr id="190" name="Google Shape;190;p29"/>
          <p:cNvPicPr preferRelativeResize="0"/>
          <p:nvPr/>
        </p:nvPicPr>
        <p:blipFill>
          <a:blip r:embed="rId4">
            <a:alphaModFix/>
          </a:blip>
          <a:stretch>
            <a:fillRect/>
          </a:stretch>
        </p:blipFill>
        <p:spPr>
          <a:xfrm>
            <a:off x="183450" y="3607175"/>
            <a:ext cx="3031000" cy="147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Reflection</a:t>
            </a:r>
            <a:endParaRPr/>
          </a:p>
        </p:txBody>
      </p:sp>
      <p:sp>
        <p:nvSpPr>
          <p:cNvPr id="196" name="Google Shape;196;p30"/>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Once the mock marketplace activity is complete:</a:t>
            </a:r>
            <a:endParaRPr/>
          </a:p>
          <a:p>
            <a:pPr marL="457200" lvl="0" indent="-368300" algn="l" rtl="0">
              <a:spcBef>
                <a:spcPts val="0"/>
              </a:spcBef>
              <a:spcAft>
                <a:spcPts val="0"/>
              </a:spcAft>
              <a:buSzPts val="2200"/>
              <a:buChar char="●"/>
            </a:pPr>
            <a:r>
              <a:rPr lang="en" sz="2200"/>
              <a:t>Gather the data of the </a:t>
            </a:r>
            <a:r>
              <a:rPr lang="en" sz="2200" b="1"/>
              <a:t>selling price of each item</a:t>
            </a:r>
            <a:r>
              <a:rPr lang="en" sz="2200"/>
              <a:t>.</a:t>
            </a:r>
            <a:endParaRPr sz="2200"/>
          </a:p>
          <a:p>
            <a:pPr marL="457200" lvl="0" indent="-368300" algn="l" rtl="0">
              <a:spcBef>
                <a:spcPts val="0"/>
              </a:spcBef>
              <a:spcAft>
                <a:spcPts val="0"/>
              </a:spcAft>
              <a:buSzPts val="2200"/>
              <a:buChar char="●"/>
            </a:pPr>
            <a:r>
              <a:rPr lang="en" sz="2200"/>
              <a:t>Take the information about the </a:t>
            </a:r>
            <a:r>
              <a:rPr lang="en" sz="2200" b="1"/>
              <a:t>demand of each item</a:t>
            </a:r>
            <a:r>
              <a:rPr lang="en" sz="2200"/>
              <a:t>.</a:t>
            </a:r>
            <a:endParaRPr sz="2200"/>
          </a:p>
          <a:p>
            <a:pPr marL="457200" lvl="0" indent="-368300" algn="l" rtl="0">
              <a:spcBef>
                <a:spcPts val="0"/>
              </a:spcBef>
              <a:spcAft>
                <a:spcPts val="0"/>
              </a:spcAft>
              <a:buSzPts val="2200"/>
              <a:buChar char="●"/>
            </a:pPr>
            <a:r>
              <a:rPr lang="en" sz="2200"/>
              <a:t>Plot the data on the graph to show the relationship of </a:t>
            </a:r>
            <a:r>
              <a:rPr lang="en" sz="2200" b="1"/>
              <a:t>price </a:t>
            </a:r>
            <a:r>
              <a:rPr lang="en" sz="2200"/>
              <a:t>with </a:t>
            </a:r>
            <a:r>
              <a:rPr lang="en" sz="2200" b="1"/>
              <a:t>quantity supplied</a:t>
            </a:r>
            <a:r>
              <a:rPr lang="en" sz="2200"/>
              <a:t> and </a:t>
            </a:r>
            <a:r>
              <a:rPr lang="en" sz="2200" b="1"/>
              <a:t>demanded</a:t>
            </a:r>
            <a:r>
              <a:rPr lang="en" sz="2200"/>
              <a:t>.</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Demand and Supply</a:t>
            </a:r>
            <a:endParaRPr/>
          </a:p>
        </p:txBody>
      </p:sp>
      <p:pic>
        <p:nvPicPr>
          <p:cNvPr id="202" name="Google Shape;202;p31" descr="A one-minute video explanation of supply and demand. In the world of economics, supply and demand is perhaps the #1 term you come across, yet far too few people understand it properly despite it not being all that hard to comprehend.&#10;&#10;I did my best to put an end to that.&#10;&#10;Please like, comment and subscribe if you've enjoyed the video.&#10;&#10;To support the channel, give me a minute (see what I did there?) of your time by visiting OneMinuteEconomics.com and reading my message.&#10;&#10;Bitcoin donations can be sent to 1AFYgM8Cmiiu5HjcXaP5aS1fEBJ5n3VDck and PayPal donations to oneminuteeconomics@gmail.com, any and all support is greatly appreciated!&#10;&#10;Oh and I've also started playing around with Patreon, my link is:&#10;&#10;https://www.patreon.com/oneminuteeconomics&#10;&#10;Interested in reading a good book?&#10;&#10;My first book, Wealth Management 2.0 (through which I do my best to help people manage their wealth properly, whether we're talking about someone who has a huge amount of money at his disposal or someone who is still living paycheck to paycheck), can be bought using the links below:&#10;&#10;Amazon - https://www.amazon.com/Wealth-Management-2-0-Financial-Professionals-ebook/dp/B01I1WA2BK&#10;&#10;Barnes &amp; Noble - http://www.barnesandnoble.com/w/wealth-management-20-andrei-polgar/1124435282?ean=2940153328942&#10;&#10;iBooks (Apple) - https://itun.es/us/wYSveb.l&#10;&#10;Kobo - https://store.kobobooks.com/en-us/ebook/wealth-management-2-0&#10;&#10;My second book, the Wall Street Journal and USA Today bestseller The Age of Anomaly (through which I help people prepare for financial calamities and become more financially resilient in general), can be bought using the links below.&#10;&#10;Amazon - https://www.amazon.com/Age-Anomaly-Spotting-Financial-Uncertainty-ebook/dp/B078SYL5YS&#10;&#10;Barnes &amp; Noble - https://www.barnesandnoble.com/w/the-age-of-anomaly-andrei-polgar/1127084693?ean=2940155383970&#10;&#10;iBooks (Apple) - https://itunes.apple.com/us/book/age-anomaly-spotting-financial-storms-in-sea-uncertainty/id1331704265&#10;&#10;Kobo - https://www.kobo.com/ww/en/ebook/the-age-of-anomaly-spotting-financial-storms-in-a-sea-of-uncertainty&#10;&#10;Last but not least, if you'd like to follow me on social media, use one of the links below:&#10;&#10;https://www.facebook.com/oneminuteeconomics&#10;&#10;https://twitter.com/andreipolgar&#10;&#10;https://ro.linkedin.com/in/andrei-polgar-9a11a561" title="Supply and Demand Explained in One Minute">
            <a:hlinkClick r:id="rId3"/>
          </p:cNvPr>
          <p:cNvPicPr preferRelativeResize="0"/>
          <p:nvPr/>
        </p:nvPicPr>
        <p:blipFill>
          <a:blip r:embed="rId4">
            <a:alphaModFix/>
          </a:blip>
          <a:stretch>
            <a:fillRect/>
          </a:stretch>
        </p:blipFill>
        <p:spPr>
          <a:xfrm>
            <a:off x="923150" y="1277075"/>
            <a:ext cx="6010325" cy="338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846</Words>
  <Application>Microsoft Office PowerPoint</Application>
  <PresentationFormat>On-screen Show (16:9)</PresentationFormat>
  <Paragraphs>99</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Helvetica Neue</vt:lpstr>
      <vt:lpstr>Helvetica Neue Light</vt:lpstr>
      <vt:lpstr>Assistant</vt:lpstr>
      <vt:lpstr>Calibri</vt:lpstr>
      <vt:lpstr>Arial</vt:lpstr>
      <vt:lpstr>Simple Light</vt:lpstr>
      <vt:lpstr>edm8ker_july2022</vt:lpstr>
      <vt:lpstr>Social Studies Demand &amp; Supply </vt:lpstr>
      <vt:lpstr>Overview</vt:lpstr>
      <vt:lpstr>Ground Rules</vt:lpstr>
      <vt:lpstr>Let’s Collaborate</vt:lpstr>
      <vt:lpstr>Project Manager</vt:lpstr>
      <vt:lpstr>Have you ever been to a market place with a large number of buyers and sellers.</vt:lpstr>
      <vt:lpstr>Let’s conduct a mock market </vt:lpstr>
      <vt:lpstr>Reflection</vt:lpstr>
      <vt:lpstr>Demand and Supply</vt:lpstr>
      <vt:lpstr>Law of Demand</vt:lpstr>
      <vt:lpstr>Law of Supply</vt:lpstr>
      <vt:lpstr>Have you ever wondered how the demand and supply of an item regulate in a city?</vt:lpstr>
      <vt:lpstr>Let’s find out by building a city with “Simcity”</vt:lpstr>
      <vt:lpstr>Let’s find out by building a city with “Simcity”</vt:lpstr>
      <vt:lpstr>Guide to “Simcity”</vt:lpstr>
      <vt:lpstr>Play time !</vt:lpstr>
      <vt:lpstr>Building your own city</vt:lpstr>
      <vt:lpstr>Setting up your city’s name</vt:lpstr>
      <vt:lpstr>Setting up various buildings and amenities </vt:lpstr>
      <vt:lpstr>Select the type of road</vt:lpstr>
      <vt:lpstr>Setting up industrial buildings</vt:lpstr>
      <vt:lpstr>Setting up commercial buildings</vt:lpstr>
      <vt:lpstr>Choose &amp; Customize</vt:lpstr>
      <vt:lpstr>PowerPoint Presentation</vt:lpstr>
      <vt:lpstr>Wrap it up !</vt:lpstr>
      <vt:lpstr>Presentation</vt:lpstr>
      <vt:lpstr>Reflection</vt:lpstr>
      <vt:lpstr>Constructive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Demand &amp; Supply </dc:title>
  <cp:lastModifiedBy>Peeyusha Sharma</cp:lastModifiedBy>
  <cp:revision>2</cp:revision>
  <dcterms:modified xsi:type="dcterms:W3CDTF">2023-05-15T15:15:20Z</dcterms:modified>
</cp:coreProperties>
</file>